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03" r:id="rId3"/>
    <p:sldId id="307" r:id="rId4"/>
    <p:sldId id="308" r:id="rId5"/>
    <p:sldId id="305" r:id="rId6"/>
    <p:sldId id="304" r:id="rId7"/>
    <p:sldId id="306" r:id="rId8"/>
    <p:sldId id="302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266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8383"/>
    <a:srgbClr val="57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22"/>
    <p:restoredTop sz="60453"/>
  </p:normalViewPr>
  <p:slideViewPr>
    <p:cSldViewPr snapToGrid="0" snapToObjects="1">
      <p:cViewPr varScale="1">
        <p:scale>
          <a:sx n="69" d="100"/>
          <a:sy n="69" d="100"/>
        </p:scale>
        <p:origin x="19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17" d="100"/>
          <a:sy n="117" d="100"/>
        </p:scale>
        <p:origin x="3952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5DD8643D-E1D1-334C-8D0E-F8167AE86E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8E94C8-7060-CE4C-97A2-997FBDE5F1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10A10-D35E-6A4C-9C3B-6E3FE9E934EE}" type="datetimeFigureOut">
              <a:rPr lang="de-DE" smtClean="0"/>
              <a:t>12.05.2020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3994A8-BE97-BF4A-A7B7-CA3CE2EBE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26E0086-1669-094B-B309-CAAC8A91E2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C1370-EB9E-BE48-B88E-65B3969527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0672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E548B-F107-5D4D-8D53-5C72BB01B5E2}" type="datetimeFigureOut">
              <a:rPr lang="de-DE" smtClean="0"/>
              <a:t>12.05.2020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 dirty="0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3CCF2-7128-604D-8383-F45BAE013E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7517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3CCF2-7128-604D-8383-F45BAE013E50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9628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Wenn Sie noch nicht Mitglied im RSV sind und jetzt Lust bekommen haben, dann freue ich mich, wenn Sie uns Ihre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Vistenkarte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geben. Sie finden uns am Stand dort hinten. Und w</a:t>
            </a:r>
            <a:r>
              <a:rPr lang="de-DE" sz="1200" dirty="0"/>
              <a:t>enn 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wir uns demnächst wiedersehen , wäre es toll, wenn Sie das hier sagen können: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3CCF2-7128-604D-8383-F45BAE013E50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6151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F9714F-95DD-AA4B-887D-7D020FA97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5F87E4B-2FF9-E446-B15F-7D8E125E1E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5AF97-E0BC-6D47-B263-6F522AD70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76AC4-557F-564D-8EC9-7A197C364F5B}" type="datetimeFigureOut">
              <a:rPr lang="de-DE" smtClean="0"/>
              <a:t>12.05.2020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A854C9-654F-2A4D-B172-CC0D7CEEF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27A8BC-B578-A247-97DE-54ADBF03E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AC02-0DAD-ED45-9B4B-7459C310867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6067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CD7B3B-8556-DD4B-9D12-0DA872BF0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9CF0E4-AF78-6940-A59F-BB56C3DA6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6958DA3-314E-E345-BFE5-167C47716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76AC4-557F-564D-8EC9-7A197C364F5B}" type="datetimeFigureOut">
              <a:rPr lang="de-DE" smtClean="0"/>
              <a:t>12.05.2020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2238B0-8D19-314F-B31A-926728154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2AAD03-B6AF-B544-937B-E5E21B4D6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AC02-0DAD-ED45-9B4B-7459C310867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5435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6BA669-3C0C-1D4F-824E-903E38739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46D54AA-C1DB-B84A-AEE8-8BA30C38F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7BB2FC5-3E74-8A4A-8877-E323CE980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76AC4-557F-564D-8EC9-7A197C364F5B}" type="datetimeFigureOut">
              <a:rPr lang="de-DE" smtClean="0"/>
              <a:t>12.05.2020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7DB10FA-3C63-AE4F-BF66-2CC609735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A9FA603-D44D-384C-8D71-E7B85E542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AC02-0DAD-ED45-9B4B-7459C310867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8114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B6AA16-4528-2C49-8E7A-F9EEA0F24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A2793AA-77FF-C941-8B2B-E2032F58D6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F874B43-9A74-1344-94A3-5828F770F2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E7D8CF6-6AC2-4A42-B54E-23A2E928C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76AC4-557F-564D-8EC9-7A197C364F5B}" type="datetimeFigureOut">
              <a:rPr lang="de-DE" smtClean="0"/>
              <a:t>12.05.2020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887F6F0-5E14-5546-BE5A-4EDEA2160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CBA8BCD-A805-E346-B21E-0835158BC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AC02-0DAD-ED45-9B4B-7459C310867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9272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380A53-EE39-6747-B517-B61F19233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6A5B6AC-3140-9244-803E-473C3CE435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2843779-0A06-A146-B8DD-391D7FFC9B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A807D27-52D7-DA4E-B8B6-4D08A3670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4DAAD6C-0ABB-4646-BCD9-BF96330EFC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966AEE2-6E1F-164F-AC66-5753EEFED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76AC4-557F-564D-8EC9-7A197C364F5B}" type="datetimeFigureOut">
              <a:rPr lang="de-DE" smtClean="0"/>
              <a:t>12.05.2020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2A9D208-1285-6A40-9D1F-04200F8E6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8A9BE34-6A56-5448-8220-8AD1EB921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AC02-0DAD-ED45-9B4B-7459C310867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598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169CFB-1165-7544-9213-1810AEB6C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7E6426A-5ECF-4646-BD23-D5ED680D9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76AC4-557F-564D-8EC9-7A197C364F5B}" type="datetimeFigureOut">
              <a:rPr lang="de-DE" smtClean="0"/>
              <a:t>12.05.2020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BBDB2A0-4D95-9946-9048-60591C8FB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736D311-3C64-DE46-BEA6-C36EFC67C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AC02-0DAD-ED45-9B4B-7459C310867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1232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B32ED27-6E36-A04B-A5D0-0ADEDBBC5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76AC4-557F-564D-8EC9-7A197C364F5B}" type="datetimeFigureOut">
              <a:rPr lang="de-DE" smtClean="0"/>
              <a:t>12.05.2020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87D96DC-7F13-2742-8644-2B252AFF0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01EFE15-D4C5-DC48-A1F4-8C5D5C900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AC02-0DAD-ED45-9B4B-7459C310867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2703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14D2FB-3A65-C743-B17B-4689F35FE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9FD40B-2117-EE47-AB13-8B37F99AD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2CD89E8-FC4E-8747-AB90-CBDCFF340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D351CB5-03EC-434F-835C-9F7FAFC61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76AC4-557F-564D-8EC9-7A197C364F5B}" type="datetimeFigureOut">
              <a:rPr lang="de-DE" smtClean="0"/>
              <a:t>12.05.2020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61D1649-9C9B-AD48-8120-786BE155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DB6BB40-0B09-1244-B462-91010E753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AC02-0DAD-ED45-9B4B-7459C310867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8130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A28A91-843D-9344-A9D3-129ABE936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AB5D6BB-412F-8E41-9F01-7A474F153E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42EB3D-F107-C04B-B761-14CA942EF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C7B7D10-4644-AC45-928C-1FB34A38C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76AC4-557F-564D-8EC9-7A197C364F5B}" type="datetimeFigureOut">
              <a:rPr lang="de-DE" smtClean="0"/>
              <a:t>12.05.2020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99367F3-F08B-B246-9E9A-6E0771618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E9B9088-7D1F-7E4F-90A9-6B0586141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AC02-0DAD-ED45-9B4B-7459C310867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3012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31614A-84B3-7645-8FF3-442052CA3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F712943-0AB8-8244-82A6-849DBF78EA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633F68E-042C-6A47-87BA-60094D890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76AC4-557F-564D-8EC9-7A197C364F5B}" type="datetimeFigureOut">
              <a:rPr lang="de-DE" smtClean="0"/>
              <a:t>12.05.2020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6EE58F4-2E71-CB45-91D5-0534EA9B2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EE22A6C-0A05-F44C-9EBF-08BF5488B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AC02-0DAD-ED45-9B4B-7459C310867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7102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AF730FB-7506-D84E-8947-D47EB3B7B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8B6D2BC-04C0-FB4B-B794-4B7B990E17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AB7819A-0591-1040-A263-C77E91734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76AC4-557F-564D-8EC9-7A197C364F5B}" type="datetimeFigureOut">
              <a:rPr lang="de-DE" smtClean="0"/>
              <a:t>12.05.2020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9041CB9-4770-334C-8F16-B42365310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1855EC-C701-854D-A96B-8CAB22B2C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AC02-0DAD-ED45-9B4B-7459C310867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9351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047995B-12E1-B648-9616-510EF798B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F9B326F-CD17-D646-99AB-8B1176CE2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EF360D-466C-D74B-A111-AA6B048EE1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76AC4-557F-564D-8EC9-7A197C364F5B}" type="datetimeFigureOut">
              <a:rPr lang="de-DE" smtClean="0"/>
              <a:t>12.05.2020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3ECAED-143A-C046-9BA0-538AE06866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212CDBC-095E-4943-8D2B-3B5B022DC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DAC02-0DAD-ED45-9B4B-7459C310867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8709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eutsche-handwerks-zeitung.de/mitarbeiter-missachten-corona-regeln-wie-arbeitgeber-handeln-koennen/150/3096/40107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eutsche-handwerks-zeitung.de/mitarbeiter-missachten-corona-regeln-wie-arbeitgeber-handeln-koennen/150/3096/401078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getem.de/presse-aktuelles/themen-und-geschichten/coronavirus-disease-2019-covid-19/verhaltensregeln/verhalten-im-krankheitsfall" TargetMode="External"/><Relationship Id="rId2" Type="http://schemas.openxmlformats.org/officeDocument/2006/relationships/hyperlink" Target="https://www.bgetem.de/presse-aktuelles/themen-und-geschichten/coronavirus-disease-2019-covid-19/branchenspezifische-praeventionsmassnahmen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bgetem.de/presse-aktuelles/themen-und-geschichten/coronavirus-disease-2019-covid-19/verhaltensregeln/hygiene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3DD609EE-CC62-417D-B4DF-8DA0008DCF8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9061" y="2365749"/>
            <a:ext cx="3605645" cy="192301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2A383B5-5057-AB4C-9BDA-CC6440854B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896D0D2-E21A-024D-BD14-740166140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0700" y="5146530"/>
            <a:ext cx="9144000" cy="1655762"/>
          </a:xfrm>
        </p:spPr>
        <p:txBody>
          <a:bodyPr/>
          <a:lstStyle/>
          <a:p>
            <a:r>
              <a:rPr lang="de-DE" dirty="0"/>
              <a:t>Stand: 12.05.2020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F172C5E-8E4A-074C-B827-1F0CBF329E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3075983"/>
            <a:ext cx="3810000" cy="1803400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FCDF99D5-775B-4BFD-BF72-E5ED5A676A1F}"/>
              </a:ext>
            </a:extLst>
          </p:cNvPr>
          <p:cNvSpPr txBox="1">
            <a:spLocks/>
          </p:cNvSpPr>
          <p:nvPr/>
        </p:nvSpPr>
        <p:spPr>
          <a:xfrm>
            <a:off x="838200" y="430585"/>
            <a:ext cx="10503361" cy="18033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dirty="0"/>
          </a:p>
          <a:p>
            <a:r>
              <a:rPr lang="de-DE" dirty="0"/>
              <a:t>Anti-Corona-Tipps für Arbeitgeber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094C6BE-A709-3047-8F91-808C6402D7B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5774" y="2711257"/>
            <a:ext cx="2163219" cy="216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246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BBACA5-DC92-4DF9-8157-86BEFF98D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Vorsicht vor Compliance-Risiken!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5DA5BC-8542-4BD9-97F0-83709EF09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Autofit/>
          </a:bodyPr>
          <a:lstStyle/>
          <a:p>
            <a:r>
              <a:rPr lang="de-DE" b="1" dirty="0"/>
              <a:t>Vertraglich ist der Arbeitgeber verpflichtet, Gesundheitsgefahren für alle Arbeitnehmer zu abzuwehren. (§ 618 BGB)</a:t>
            </a:r>
          </a:p>
          <a:p>
            <a:r>
              <a:rPr lang="de-DE" dirty="0"/>
              <a:t>„Er hat die Maßnahmen auf ihre Wirksamkeit zu überprüfen und erforderlichenfalls sich ändernden Gegebenheiten anzupassen.“ (§3 ArbSchG)</a:t>
            </a:r>
          </a:p>
          <a:p>
            <a:r>
              <a:rPr lang="de-DE" dirty="0"/>
              <a:t>Halten Sie sich über die Regeln auf dem Laufenden. Bundesländer, Landkreise und kreisfreie Städte haben Rechtsverordnungen erlassen, die teilweise weitergehende Anforderungen aufstellen und für den Fall eines Verstoßes </a:t>
            </a:r>
            <a:r>
              <a:rPr lang="de-DE" b="1" dirty="0"/>
              <a:t>Bußgelder</a:t>
            </a:r>
            <a:r>
              <a:rPr lang="de-DE" dirty="0"/>
              <a:t> androhen.</a:t>
            </a:r>
          </a:p>
          <a:p>
            <a:r>
              <a:rPr lang="de-DE" dirty="0"/>
              <a:t>Machen Sie sich auf Betriebskontrollen des Gesundheitsamtes gefasst – diese werden künftig verstärkt</a:t>
            </a:r>
          </a:p>
        </p:txBody>
      </p:sp>
    </p:spTree>
    <p:extLst>
      <p:ext uri="{BB962C8B-B14F-4D97-AF65-F5344CB8AC3E}">
        <p14:creationId xmlns:p14="http://schemas.microsoft.com/office/powerpoint/2010/main" val="4096387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7F7F70-1E72-493E-8C30-ACEFB02AC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Wenn Mitarbeiter sich weigern…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5E1A4F9-E644-43CD-BC5C-12E106826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>
                <a:solidFill>
                  <a:srgbClr val="3D3D3D"/>
                </a:solidFill>
              </a:rPr>
              <a:t>Arbeitgeber können Arbeitnehmer, die den berechtigten Weisungen des Arbeitgebers zuwiderhandeln, zunächst </a:t>
            </a:r>
            <a:r>
              <a:rPr lang="de-DE" b="1" dirty="0">
                <a:solidFill>
                  <a:srgbClr val="3D3D3D"/>
                </a:solidFill>
              </a:rPr>
              <a:t>abmahnen.</a:t>
            </a:r>
            <a:r>
              <a:rPr lang="de-DE" dirty="0">
                <a:solidFill>
                  <a:srgbClr val="3D3D3D"/>
                </a:solidFill>
              </a:rPr>
              <a:t> Im Widerholungsfall und abhängig von der Intensität des Verstoßes könnte als letztes Mittel sogar eine </a:t>
            </a:r>
            <a:r>
              <a:rPr lang="de-DE" b="1" dirty="0">
                <a:solidFill>
                  <a:srgbClr val="3D3D3D"/>
                </a:solidFill>
              </a:rPr>
              <a:t>außerordentliche Kündigung </a:t>
            </a:r>
            <a:r>
              <a:rPr lang="de-DE" dirty="0">
                <a:solidFill>
                  <a:srgbClr val="3D3D3D"/>
                </a:solidFill>
              </a:rPr>
              <a:t>des Arbeitsverhältnisses in Betracht kommen. </a:t>
            </a:r>
            <a:r>
              <a:rPr lang="de-DE" dirty="0">
                <a:hlinkClick r:id="rId2"/>
              </a:rPr>
              <a:t>Quelle</a:t>
            </a:r>
            <a:endParaRPr lang="de-DE" dirty="0"/>
          </a:p>
          <a:p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E8CD0DE-A27A-4F4A-9B90-AFA00CEE1418}"/>
              </a:ext>
            </a:extLst>
          </p:cNvPr>
          <p:cNvSpPr/>
          <p:nvPr/>
        </p:nvSpPr>
        <p:spPr>
          <a:xfrm>
            <a:off x="3048000" y="255183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6644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EB906B-3A3C-4B68-B860-18057A5A7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Gefahr für den Versicherungsschutz?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C06CD27-8CDD-4023-94FA-FC932D43F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Die gesetzliche Krankenversicherung wird selbst durch sorglosestes Verhalten von Arbeitnehmern nicht aufs Spiel gesetzt. </a:t>
            </a:r>
          </a:p>
          <a:p>
            <a:pPr marL="0" indent="0">
              <a:buNone/>
            </a:pPr>
            <a:r>
              <a:rPr lang="de-DE" dirty="0"/>
              <a:t>Aber es kann Folgen für die Entgeltzahlung im Krankheitsfall des Arbeitnehmers haben, wenn dieser die seiner Sicherheit dienenden Anordnungen des Arbeitgebers in grober Weise nicht beachtet hat</a:t>
            </a:r>
          </a:p>
          <a:p>
            <a:pPr marL="0" indent="0">
              <a:buNone/>
            </a:pPr>
            <a:r>
              <a:rPr lang="de-DE" dirty="0"/>
              <a:t>Problematisch: Der Arbeitgeber muss einen entsprechenden Nachweis führen – schließlich dürften dafür mindestens </a:t>
            </a:r>
            <a:r>
              <a:rPr lang="de-DE" b="1" dirty="0"/>
              <a:t>zwei Mitarbeiter im Unternehmen die Schutzmaßnahmen missachtet haben</a:t>
            </a:r>
            <a:r>
              <a:rPr lang="de-DE" dirty="0"/>
              <a:t> (der bereits unerkannt Infizierte und der Mitarbeiter, der sich bei diesem angesteckt hat). </a:t>
            </a:r>
            <a:r>
              <a:rPr lang="de-DE" dirty="0">
                <a:hlinkClick r:id="rId2"/>
              </a:rPr>
              <a:t>Quelle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57365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0186DA-FBB4-4DC9-90B8-A690A7465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Allgemeine Schutzmaßnahmen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60AFD3-C6DF-42F2-B851-872F3EDA5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60D6685-362F-4A1A-9DA4-0375B4E65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10229850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16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4BCE5C-BCCE-440C-96A1-8DE115648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Allgemeine Schutzmaßnahmen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CBDBCD8-8814-4908-88A8-BB8D3E04E7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582824D-9AFD-4A4E-99E1-3759C80DF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45302"/>
            <a:ext cx="1051560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787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639F28-BF13-4B77-AD26-4EF5FF123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Allgemeine Schutzmaßnahmen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7229F4-971A-433C-9BD0-906B5C7CA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9E383DC-4967-4F23-A40A-3A12B810C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10534650" cy="326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04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B86311-6990-CB46-B560-AA29FA010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136034"/>
            <a:ext cx="10515600" cy="1325563"/>
          </a:xfrm>
        </p:spPr>
        <p:txBody>
          <a:bodyPr/>
          <a:lstStyle/>
          <a:p>
            <a:r>
              <a:rPr lang="de-DE" dirty="0"/>
              <a:t>Auf der Baustelle…</a:t>
            </a:r>
          </a:p>
        </p:txBody>
      </p:sp>
      <p:pic>
        <p:nvPicPr>
          <p:cNvPr id="13" name="Inhaltsplatzhalter 12">
            <a:extLst>
              <a:ext uri="{FF2B5EF4-FFF2-40B4-BE49-F238E27FC236}">
                <a16:creationId xmlns:a16="http://schemas.microsoft.com/office/drawing/2014/main" id="{570642F6-5AF5-494A-A02B-10D23C7566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0" y="0"/>
            <a:ext cx="4572000" cy="6858000"/>
          </a:xfrm>
        </p:spPr>
      </p:pic>
    </p:spTree>
    <p:extLst>
      <p:ext uri="{BB962C8B-B14F-4D97-AF65-F5344CB8AC3E}">
        <p14:creationId xmlns:p14="http://schemas.microsoft.com/office/powerpoint/2010/main" val="1455963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D30078-29AC-BA42-89D8-8C4C2EFAB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27" y="365125"/>
            <a:ext cx="10515600" cy="1325563"/>
          </a:xfrm>
        </p:spPr>
        <p:txBody>
          <a:bodyPr/>
          <a:lstStyle/>
          <a:p>
            <a:r>
              <a:rPr lang="de-DE" dirty="0"/>
              <a:t>Empfehlungen der BG (1)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5F32D0-7AF0-5A4C-AA4D-08CFB4A6C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dirty="0"/>
              <a:t>Um das Risiko einer Ansteckung mit dem SARS-CoV-2-Virus (Coronavirus) auf Baustellen zu minimieren, werden folgende Maßnahmen empfohlen (</a:t>
            </a:r>
            <a:r>
              <a:rPr lang="de-DE" dirty="0">
                <a:hlinkClick r:id="rId2"/>
              </a:rPr>
              <a:t>Quelle</a:t>
            </a:r>
            <a:r>
              <a:rPr lang="de-DE" dirty="0"/>
              <a:t>):</a:t>
            </a:r>
          </a:p>
          <a:p>
            <a:r>
              <a:rPr lang="de-DE" dirty="0"/>
              <a:t>Zuständigkeiten festlegen</a:t>
            </a:r>
          </a:p>
          <a:p>
            <a:r>
              <a:rPr lang="de-DE" dirty="0"/>
              <a:t>Beschäftigte mit Atemwegsinfektionen oder Fieber sollten der Arbeit fernbleiben. Bei Atemwegssymptomen: siehe </a:t>
            </a:r>
            <a:r>
              <a:rPr lang="de-DE" dirty="0">
                <a:hlinkClick r:id="rId3"/>
              </a:rPr>
              <a:t>Verhalten im Krankheitsfall</a:t>
            </a:r>
            <a:endParaRPr lang="de-DE" dirty="0"/>
          </a:p>
          <a:p>
            <a:r>
              <a:rPr lang="de-DE" dirty="0"/>
              <a:t>Kundenkontakte und Arbeitsbesprechungen möglichst telefonisch, per Videokonferenz oder E-Mail</a:t>
            </a:r>
          </a:p>
          <a:p>
            <a:r>
              <a:rPr lang="de-DE" dirty="0"/>
              <a:t>Direkte Kundenkontakte auf ein Mindestmaß reduzieren, dabei immer Abstand halten (mindestens 1,5 Meter). Gegenzeichnung von Dokumenten, wie z. B. Stundennachweise durch den Auftraggeber sollte vermieden werden.</a:t>
            </a:r>
          </a:p>
        </p:txBody>
      </p:sp>
    </p:spTree>
    <p:extLst>
      <p:ext uri="{BB962C8B-B14F-4D97-AF65-F5344CB8AC3E}">
        <p14:creationId xmlns:p14="http://schemas.microsoft.com/office/powerpoint/2010/main" val="3347251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CA688B-8166-504B-B6E1-F904BEEB4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Empfehlungen der BG (2)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2AE634C-215E-4C4F-BEDC-5A5922645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Direkte, enge Zusammenarbeit von Beschäftigten vermeiden (1,5 Meter).</a:t>
            </a:r>
          </a:p>
          <a:p>
            <a:r>
              <a:rPr lang="de-DE" dirty="0"/>
              <a:t>Personalwechsel innerhalb der Teams möglichst vermeiden.</a:t>
            </a:r>
          </a:p>
          <a:p>
            <a:r>
              <a:rPr lang="de-DE" dirty="0"/>
              <a:t>In Pausen Mindestabstand (1,5 Meter) einhalten, Pausenmöglichkeit im Freien, versetzte Pausenzeiten.</a:t>
            </a:r>
          </a:p>
          <a:p>
            <a:r>
              <a:rPr lang="de-DE" dirty="0"/>
              <a:t>In kleineren Räumen sollte möglichst nur 1 Person arbeiten</a:t>
            </a:r>
          </a:p>
          <a:p>
            <a:r>
              <a:rPr lang="de-DE" dirty="0"/>
              <a:t>Fahrgemeinschaften vermeiden, Einzelfahrten mit Privatfahrzeug bevorzugen</a:t>
            </a:r>
          </a:p>
          <a:p>
            <a:r>
              <a:rPr lang="de-DE" dirty="0"/>
              <a:t>Bei Waschmöglichkeiten: Flüssigseife, Einmalhandtücher</a:t>
            </a:r>
          </a:p>
          <a:p>
            <a:r>
              <a:rPr lang="de-DE" dirty="0"/>
              <a:t>Sanitäre Anlagen sind regelmäßig gründlich zu reinigen.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6869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11E63D-C22F-2B4D-BD62-C5BC89022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Empfehlungen der BG (3)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9E3C84-518E-024F-9073-6E99DC6F5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Steht kein fließendes Trinkwasser zur Verfügung, sollte der Betrieb Wasser in Kanistern sowie Flüssigseife und Einmalhandtücher bereitstellen. Alternative: Händedesinfektionsmittel</a:t>
            </a:r>
          </a:p>
          <a:p>
            <a:r>
              <a:rPr lang="de-DE" dirty="0"/>
              <a:t>Arbeitswerkzeug jeweils nur einem Beschäftigten zuteilen und vor dem Weiterreichen reinigen. Bei übergreifender Nutzung von Arbeitsmitteln (z. B. Leitern) auf ausreichende Händehygiene achten.</a:t>
            </a:r>
          </a:p>
          <a:p>
            <a:r>
              <a:rPr lang="de-DE" dirty="0"/>
              <a:t>Maßnahmen gegen Gefährdungen durch das Coronavirus müssen überwacht werden.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2268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C390EE-3578-3349-AAC5-A7031747A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Unterweisung (1)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B8F112B-343E-EA44-BC8C-DBB9EFD0D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26200" cy="4351338"/>
          </a:xfrm>
        </p:spPr>
        <p:txBody>
          <a:bodyPr/>
          <a:lstStyle/>
          <a:p>
            <a:r>
              <a:rPr lang="de-DE" dirty="0"/>
              <a:t>Die generellen </a:t>
            </a:r>
            <a:r>
              <a:rPr lang="de-DE" dirty="0">
                <a:hlinkClick r:id="rId2"/>
              </a:rPr>
              <a:t>Hygieneregeln</a:t>
            </a:r>
            <a:r>
              <a:rPr lang="de-DE" dirty="0"/>
              <a:t> bekannt machen und Einhaltung anweisen</a:t>
            </a:r>
          </a:p>
          <a:p>
            <a:pPr lvl="1"/>
            <a:r>
              <a:rPr lang="de-DE" dirty="0"/>
              <a:t>Mindestens 1,5 Meter Abstand zu allen anderen Personen auch bei Gesprächen und in Pausen,</a:t>
            </a:r>
          </a:p>
          <a:p>
            <a:pPr lvl="1"/>
            <a:r>
              <a:rPr lang="de-DE" dirty="0"/>
              <a:t>Begrüßung ohne Körperkontakt,</a:t>
            </a:r>
          </a:p>
          <a:p>
            <a:pPr lvl="1"/>
            <a:r>
              <a:rPr lang="de-DE" dirty="0"/>
              <a:t>Husten- und Niesen in Einmal-Taschentuch oder Armbeuge, dabei von anderen Personen wegdrehen,</a:t>
            </a:r>
          </a:p>
          <a:p>
            <a:pPr lvl="1"/>
            <a:r>
              <a:rPr lang="de-DE" dirty="0"/>
              <a:t>Regelmäßiges und gründliches Händewaschen</a:t>
            </a:r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618FDA5-E38E-C046-9785-51463B667B4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7300" y="0"/>
            <a:ext cx="4584700" cy="687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18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108BBC-3DE1-5A4C-BEFA-AD85504AA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Unterweisung (2)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0A00CA-C526-634F-BF66-86FBA6875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45667" cy="4351338"/>
          </a:xfrm>
        </p:spPr>
        <p:txBody>
          <a:bodyPr/>
          <a:lstStyle/>
          <a:p>
            <a:r>
              <a:rPr lang="de-DE" dirty="0"/>
              <a:t>Allen Beschäftigten die Infektionswege mit dem Coronavirus bekannt machen:</a:t>
            </a:r>
          </a:p>
          <a:p>
            <a:pPr lvl="1"/>
            <a:r>
              <a:rPr lang="de-DE" dirty="0"/>
              <a:t>Tröpfcheninfektion,</a:t>
            </a:r>
          </a:p>
          <a:p>
            <a:pPr lvl="1"/>
            <a:r>
              <a:rPr lang="de-DE" dirty="0"/>
              <a:t>Husten, Niesen,</a:t>
            </a:r>
          </a:p>
          <a:p>
            <a:pPr lvl="1"/>
            <a:r>
              <a:rPr lang="de-DE" dirty="0"/>
              <a:t>Körperkontakt,</a:t>
            </a:r>
          </a:p>
          <a:p>
            <a:pPr lvl="1"/>
            <a:r>
              <a:rPr lang="de-DE" dirty="0"/>
              <a:t>Nähe zu anderen Menschen.</a:t>
            </a:r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A2D8ED0-7F72-DE44-BA9D-3035194C9A1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4282" y="13758"/>
            <a:ext cx="4577718" cy="684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252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1CF199-DFAA-7347-B5F4-118B36D11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Unterweisung (3)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3865A61-628F-C846-93A2-18F74FAEE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02200" cy="4351338"/>
          </a:xfrm>
        </p:spPr>
        <p:txBody>
          <a:bodyPr/>
          <a:lstStyle/>
          <a:p>
            <a:r>
              <a:rPr lang="de-DE" dirty="0"/>
              <a:t>Alle Beschäftigten informieren, wann sie</a:t>
            </a:r>
          </a:p>
          <a:p>
            <a:pPr lvl="1"/>
            <a:r>
              <a:rPr lang="de-DE" dirty="0"/>
              <a:t>bei welchen Symptomen (insb. Fieber, Husten und/oder Atemnot) einen Arzt kontaktieren müssen,</a:t>
            </a:r>
          </a:p>
          <a:p>
            <a:pPr lvl="1"/>
            <a:r>
              <a:rPr lang="de-DE" dirty="0"/>
              <a:t>eventuell selbst als infektionsverdächtig gelten und sich beim Arbeitgeber zum Schutze anderer Beschäftigter melden müssen, um Maßnahmen abzuklären.</a:t>
            </a:r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4232558-1BDF-7048-BC96-9CE3AF2A99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0733" y="0"/>
            <a:ext cx="4902200" cy="715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61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547A48-CB1E-DE44-BA5E-33D2C4358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Unterweisung (4)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CC814B-2288-0F46-A4F0-9798EEF78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18200" cy="4351338"/>
          </a:xfrm>
        </p:spPr>
        <p:txBody>
          <a:bodyPr/>
          <a:lstStyle/>
          <a:p>
            <a:r>
              <a:rPr lang="de-DE" dirty="0"/>
              <a:t>Alle Beschäftigten anweisen, geschlossene Räume regelmäßig zu lüften.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329AE63-6656-BC48-A69A-F53BD1F1CF4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3067" y="0"/>
            <a:ext cx="4588933" cy="686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551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8C9804-A354-BC42-91D1-B98BD141C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A69077F3-4E85-1846-BE95-ABCDF866CA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2713393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658</Words>
  <Application>Microsoft Office PowerPoint</Application>
  <PresentationFormat>Breitbild</PresentationFormat>
  <Paragraphs>59</Paragraphs>
  <Slides>16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</vt:lpstr>
      <vt:lpstr>  </vt:lpstr>
      <vt:lpstr>Vorsicht vor Compliance-Risiken!</vt:lpstr>
      <vt:lpstr>Wenn Mitarbeiter sich weigern…</vt:lpstr>
      <vt:lpstr>Gefahr für den Versicherungsschutz?</vt:lpstr>
      <vt:lpstr>Allgemeine Schutzmaßnahmen</vt:lpstr>
      <vt:lpstr>Allgemeine Schutzmaßnahmen</vt:lpstr>
      <vt:lpstr>Allgemeine Schutzmaßnahmen</vt:lpstr>
      <vt:lpstr>Auf der Baustelle…</vt:lpstr>
      <vt:lpstr>Empfehlungen der BG (1)</vt:lpstr>
      <vt:lpstr>Empfehlungen der BG (2)</vt:lpstr>
      <vt:lpstr>Empfehlungen der BG (3)</vt:lpstr>
      <vt:lpstr>Unterweisung (1)</vt:lpstr>
      <vt:lpstr>Unterweisung (2)</vt:lpstr>
      <vt:lpstr>Unterweisung (3)</vt:lpstr>
      <vt:lpstr>Unterweisung (4)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Reinhild Haacker</dc:creator>
  <cp:lastModifiedBy>Office</cp:lastModifiedBy>
  <cp:revision>61</cp:revision>
  <cp:lastPrinted>2019-09-25T13:17:54Z</cp:lastPrinted>
  <dcterms:created xsi:type="dcterms:W3CDTF">2019-09-25T10:46:51Z</dcterms:created>
  <dcterms:modified xsi:type="dcterms:W3CDTF">2020-05-12T18:49:40Z</dcterms:modified>
</cp:coreProperties>
</file>