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64" r:id="rId4"/>
    <p:sldId id="259" r:id="rId5"/>
    <p:sldId id="270" r:id="rId6"/>
    <p:sldId id="269" r:id="rId7"/>
    <p:sldId id="261" r:id="rId8"/>
    <p:sldId id="262" r:id="rId9"/>
    <p:sldId id="260" r:id="rId10"/>
    <p:sldId id="267" r:id="rId11"/>
  </p:sldIdLst>
  <p:sldSz cx="17281525" cy="9721850"/>
  <p:notesSz cx="6858000" cy="9144000"/>
  <p:defaultTextStyle>
    <a:defPPr>
      <a:defRPr lang="de-DE"/>
    </a:defPPr>
    <a:lvl1pPr algn="l" defTabSz="1727200" rtl="0" eaLnBrk="0" fontAlgn="base" hangingPunct="0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863600" indent="-406400" algn="l" defTabSz="1727200" rtl="0" eaLnBrk="0" fontAlgn="base" hangingPunct="0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727200" indent="-812800" algn="l" defTabSz="1727200" rtl="0" eaLnBrk="0" fontAlgn="base" hangingPunct="0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590800" indent="-1219200" algn="l" defTabSz="1727200" rtl="0" eaLnBrk="0" fontAlgn="base" hangingPunct="0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3455988" indent="-1627188" algn="l" defTabSz="1727200" rtl="0" eaLnBrk="0" fontAlgn="base" hangingPunct="0">
      <a:spcBef>
        <a:spcPct val="0"/>
      </a:spcBef>
      <a:spcAft>
        <a:spcPct val="0"/>
      </a:spcAft>
      <a:defRPr sz="3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62">
          <p15:clr>
            <a:srgbClr val="A4A3A4"/>
          </p15:clr>
        </p15:guide>
        <p15:guide id="2" pos="544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8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13"/>
    <p:restoredTop sz="94674"/>
  </p:normalViewPr>
  <p:slideViewPr>
    <p:cSldViewPr>
      <p:cViewPr varScale="1">
        <p:scale>
          <a:sx n="87" d="100"/>
          <a:sy n="87" d="100"/>
        </p:scale>
        <p:origin x="392" y="208"/>
      </p:cViewPr>
      <p:guideLst>
        <p:guide orient="horz" pos="3062"/>
        <p:guide pos="544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2C9A06E-21AC-A240-BE03-A653464676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728216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A3AA92A-4099-A549-B1C7-035C8BED72E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728216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877B1FE-B1D5-6A45-9411-BA0AF8F9C264}" type="datetimeFigureOut">
              <a:rPr lang="de-DE"/>
              <a:pPr>
                <a:defRPr/>
              </a:pPr>
              <a:t>27.04.20</a:t>
            </a:fld>
            <a:endParaRPr lang="de-DE" dirty="0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C8D5B4B6-04D8-7A40-9BFF-E0397971E5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dirty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7FBAD909-8CD5-4443-B4E7-B181BDCE88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58E9FA2-7014-294D-8A0D-063F5E4E043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728216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9D75A9A-27D1-9643-82E6-71D69B9FD1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232BD43-9B1A-2545-A488-3BF756034367}" type="slidenum">
              <a:rPr lang="de-DE" altLang="de-DE"/>
              <a:pPr>
                <a:defRPr/>
              </a:pPr>
              <a:t>‹Nr.›</a:t>
            </a:fld>
            <a:endParaRPr lang="de-DE" alt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727200" rtl="0" eaLnBrk="0" fontAlgn="base" hangingPunct="0">
      <a:spcBef>
        <a:spcPct val="30000"/>
      </a:spcBef>
      <a:spcAft>
        <a:spcPct val="0"/>
      </a:spcAft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863600" algn="l" defTabSz="1727200" rtl="0" eaLnBrk="0" fontAlgn="base" hangingPunct="0">
      <a:spcBef>
        <a:spcPct val="30000"/>
      </a:spcBef>
      <a:spcAft>
        <a:spcPct val="0"/>
      </a:spcAft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727200" algn="l" defTabSz="1727200" rtl="0" eaLnBrk="0" fontAlgn="base" hangingPunct="0">
      <a:spcBef>
        <a:spcPct val="30000"/>
      </a:spcBef>
      <a:spcAft>
        <a:spcPct val="0"/>
      </a:spcAft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2590800" algn="l" defTabSz="1727200" rtl="0" eaLnBrk="0" fontAlgn="base" hangingPunct="0">
      <a:spcBef>
        <a:spcPct val="30000"/>
      </a:spcBef>
      <a:spcAft>
        <a:spcPct val="0"/>
      </a:spcAft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3455988" algn="l" defTabSz="1727200" rtl="0" eaLnBrk="0" fontAlgn="base" hangingPunct="0">
      <a:spcBef>
        <a:spcPct val="30000"/>
      </a:spcBef>
      <a:spcAft>
        <a:spcPct val="0"/>
      </a:spcAft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4320540" algn="l" defTabSz="1728216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5184648" algn="l" defTabSz="1728216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6048756" algn="l" defTabSz="1728216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6912864" algn="l" defTabSz="1728216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32BD43-9B1A-2545-A488-3BF756034367}" type="slidenum">
              <a:rPr lang="de-DE" altLang="de-DE" smtClean="0"/>
              <a:pPr>
                <a:defRPr/>
              </a:pPr>
              <a:t>4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545340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>
            <a:extLst>
              <a:ext uri="{FF2B5EF4-FFF2-40B4-BE49-F238E27FC236}">
                <a16:creationId xmlns:a16="http://schemas.microsoft.com/office/drawing/2014/main" id="{FB0F8AB4-D7BB-8841-8345-3BE6C1E558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izenplatzhalter 2">
            <a:extLst>
              <a:ext uri="{FF2B5EF4-FFF2-40B4-BE49-F238E27FC236}">
                <a16:creationId xmlns:a16="http://schemas.microsoft.com/office/drawing/2014/main" id="{9133D0C3-F5F9-1C46-9834-3EAFC73C35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dirty="0"/>
          </a:p>
        </p:txBody>
      </p:sp>
      <p:sp>
        <p:nvSpPr>
          <p:cNvPr id="19460" name="Foliennummernplatzhalter 3">
            <a:extLst>
              <a:ext uri="{FF2B5EF4-FFF2-40B4-BE49-F238E27FC236}">
                <a16:creationId xmlns:a16="http://schemas.microsoft.com/office/drawing/2014/main" id="{9C2624B7-FD11-094C-AC06-F971A7CFE9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727200" eaLnBrk="0" fontAlgn="base" hangingPunct="0">
              <a:spcBef>
                <a:spcPct val="3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727200" eaLnBrk="0" fontAlgn="base" hangingPunct="0">
              <a:spcBef>
                <a:spcPct val="3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727200" eaLnBrk="0" fontAlgn="base" hangingPunct="0">
              <a:spcBef>
                <a:spcPct val="3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727200" eaLnBrk="0" fontAlgn="base" hangingPunct="0">
              <a:spcBef>
                <a:spcPct val="3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C8E18DA-F42F-254A-802D-740096BEFEBB}" type="slidenum">
              <a:rPr lang="de-DE" altLang="de-DE" sz="1200"/>
              <a:pPr>
                <a:spcBef>
                  <a:spcPct val="0"/>
                </a:spcBef>
              </a:pPr>
              <a:t>8</a:t>
            </a:fld>
            <a:endParaRPr lang="de-DE" altLang="de-DE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65122" y="4576780"/>
            <a:ext cx="14689296" cy="1930867"/>
          </a:xfrm>
        </p:spPr>
        <p:txBody>
          <a:bodyPr anchor="t"/>
          <a:lstStyle>
            <a:lvl1pPr algn="l">
              <a:defRPr sz="6800" b="1" cap="all">
                <a:solidFill>
                  <a:srgbClr val="2B85C7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65122" y="6494173"/>
            <a:ext cx="14689296" cy="1224936"/>
          </a:xfrm>
        </p:spPr>
        <p:txBody>
          <a:bodyPr anchor="b"/>
          <a:lstStyle>
            <a:lvl1pPr marL="0" indent="0">
              <a:buNone/>
              <a:defRPr sz="3800" i="1">
                <a:solidFill>
                  <a:schemeClr val="tx1">
                    <a:tint val="75000"/>
                  </a:schemeClr>
                </a:solidFill>
              </a:defRPr>
            </a:lvl1pPr>
            <a:lvl2pPr marL="864108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28216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3pPr>
            <a:lvl4pPr marL="2592324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56432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32054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846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604875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912864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8654B3F-DCE7-AD4E-9B8D-651BA817A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30762" y="540445"/>
            <a:ext cx="7620000" cy="35814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440AC95-D9AB-0E43-AB5D-4F982662CD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0322" y="1244327"/>
            <a:ext cx="7056784" cy="310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221166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4CD6D690-9DB3-5F41-A35F-4F8678C71E29}"/>
              </a:ext>
            </a:extLst>
          </p:cNvPr>
          <p:cNvSpPr/>
          <p:nvPr userDrawn="1"/>
        </p:nvSpPr>
        <p:spPr>
          <a:xfrm>
            <a:off x="0" y="0"/>
            <a:ext cx="17281525" cy="108426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4076" y="1084039"/>
            <a:ext cx="15553373" cy="1620308"/>
          </a:xfrm>
        </p:spPr>
        <p:txBody>
          <a:bodyPr/>
          <a:lstStyle>
            <a:lvl1pPr>
              <a:defRPr>
                <a:solidFill>
                  <a:srgbClr val="2B85C7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>
          <a:xfrm>
            <a:off x="883626" y="2921443"/>
            <a:ext cx="15514274" cy="6328836"/>
          </a:xfrm>
        </p:spPr>
        <p:txBody>
          <a:bodyPr/>
          <a:lstStyle>
            <a:lvl1pPr>
              <a:defRPr sz="3800"/>
            </a:lvl1pPr>
            <a:lvl2pPr>
              <a:defRPr sz="3800"/>
            </a:lvl2pPr>
            <a:lvl3pPr>
              <a:defRPr sz="34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74B9DF9-22EB-2744-88E0-B6633E0FA4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24756" y="66806"/>
            <a:ext cx="2160063" cy="95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76475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25428139-1FF4-9B43-A88B-9B9A9317ACBC}"/>
              </a:ext>
            </a:extLst>
          </p:cNvPr>
          <p:cNvSpPr/>
          <p:nvPr userDrawn="1"/>
        </p:nvSpPr>
        <p:spPr>
          <a:xfrm>
            <a:off x="0" y="0"/>
            <a:ext cx="17281525" cy="1020763"/>
          </a:xfrm>
          <a:prstGeom prst="rect">
            <a:avLst/>
          </a:prstGeom>
          <a:solidFill>
            <a:srgbClr val="005D27"/>
          </a:solidFill>
          <a:ln>
            <a:solidFill>
              <a:srgbClr val="005D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2822" tIns="86411" rIns="172822" bIns="86411" anchor="ctr"/>
          <a:lstStyle/>
          <a:p>
            <a:pPr algn="ctr" defTabSz="172821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pic>
        <p:nvPicPr>
          <p:cNvPr id="5" name="Picture 2" descr="X:\Daten\Vorlagen\Logos\ISAS-Logo\ISAS-Logo_Standard\Logo_Ohne_Claim\ISAS_Logo_Ohne_Claim.png">
            <a:extLst>
              <a:ext uri="{FF2B5EF4-FFF2-40B4-BE49-F238E27FC236}">
                <a16:creationId xmlns:a16="http://schemas.microsoft.com/office/drawing/2014/main" id="{C5521449-1410-914F-9B86-86E874DF6B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21038" y="0"/>
            <a:ext cx="1020762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5C96082-F4F7-834B-9225-8A005B3AD109}"/>
              </a:ext>
            </a:extLst>
          </p:cNvPr>
          <p:cNvSpPr/>
          <p:nvPr userDrawn="1"/>
        </p:nvSpPr>
        <p:spPr>
          <a:xfrm>
            <a:off x="0" y="0"/>
            <a:ext cx="17281525" cy="108426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 dirty="0"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>
          <a:xfrm>
            <a:off x="883626" y="1288195"/>
            <a:ext cx="15514274" cy="7553773"/>
          </a:xfrm>
        </p:spPr>
        <p:txBody>
          <a:bodyPr/>
          <a:lstStyle>
            <a:lvl1pPr>
              <a:defRPr sz="3800"/>
            </a:lvl1pPr>
            <a:lvl2pPr>
              <a:defRPr sz="3800"/>
            </a:lvl2pPr>
            <a:lvl3pPr>
              <a:defRPr sz="34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9266" y="0"/>
            <a:ext cx="13545766" cy="981961"/>
          </a:xfrm>
        </p:spPr>
        <p:txBody>
          <a:bodyPr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5FE6A5E-0BEF-E444-83FA-4E7910D9BC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24756" y="66806"/>
            <a:ext cx="2160063" cy="95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304335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7">
            <a:extLst>
              <a:ext uri="{FF2B5EF4-FFF2-40B4-BE49-F238E27FC236}">
                <a16:creationId xmlns:a16="http://schemas.microsoft.com/office/drawing/2014/main" id="{3EB23938-AFE9-1B4D-959B-D72BA6A1CB8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7281525" cy="1020763"/>
            <a:chOff x="0" y="0"/>
            <a:chExt cx="9144000" cy="540000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64CBBF41-5BCA-674F-B4B0-E4E2FE0C8653}"/>
                </a:ext>
              </a:extLst>
            </p:cNvPr>
            <p:cNvSpPr/>
            <p:nvPr userDrawn="1"/>
          </p:nvSpPr>
          <p:spPr>
            <a:xfrm>
              <a:off x="0" y="0"/>
              <a:ext cx="9144000" cy="540000"/>
            </a:xfrm>
            <a:prstGeom prst="rect">
              <a:avLst/>
            </a:prstGeom>
            <a:solidFill>
              <a:srgbClr val="005D27"/>
            </a:solidFill>
            <a:ln>
              <a:solidFill>
                <a:srgbClr val="005D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72821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/>
            </a:p>
          </p:txBody>
        </p:sp>
        <p:pic>
          <p:nvPicPr>
            <p:cNvPr id="6" name="Picture 2" descr="X:\Daten\Vorlagen\Logos\ISAS-Logo\ISAS-Logo_Standard\Logo_Ohne_Claim\ISAS_Logo_Ohne_Claim.png">
              <a:extLst>
                <a:ext uri="{FF2B5EF4-FFF2-40B4-BE49-F238E27FC236}">
                  <a16:creationId xmlns:a16="http://schemas.microsoft.com/office/drawing/2014/main" id="{F229D78F-F8E2-AF42-8045-BE845F9FF77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4488" y="0"/>
              <a:ext cx="540000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hteck 6">
            <a:extLst>
              <a:ext uri="{FF2B5EF4-FFF2-40B4-BE49-F238E27FC236}">
                <a16:creationId xmlns:a16="http://schemas.microsoft.com/office/drawing/2014/main" id="{0C69CB73-8FF9-D548-B320-D695DDC66459}"/>
              </a:ext>
            </a:extLst>
          </p:cNvPr>
          <p:cNvSpPr/>
          <p:nvPr userDrawn="1"/>
        </p:nvSpPr>
        <p:spPr>
          <a:xfrm>
            <a:off x="0" y="0"/>
            <a:ext cx="17281525" cy="108426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4076" y="1199057"/>
            <a:ext cx="15533823" cy="1620308"/>
          </a:xfrm>
        </p:spPr>
        <p:txBody>
          <a:bodyPr/>
          <a:lstStyle>
            <a:lvl1pPr>
              <a:defRPr sz="5300">
                <a:solidFill>
                  <a:srgbClr val="2B85C7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64076" y="2819367"/>
            <a:ext cx="15553373" cy="6415971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494C4EE-6B0B-AA4A-872A-4EEC25E8D2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24756" y="66806"/>
            <a:ext cx="2160063" cy="95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21353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10">
            <a:extLst>
              <a:ext uri="{FF2B5EF4-FFF2-40B4-BE49-F238E27FC236}">
                <a16:creationId xmlns:a16="http://schemas.microsoft.com/office/drawing/2014/main" id="{F1455452-41DF-9246-ABE4-D984BA70F7D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-19050"/>
            <a:ext cx="17281525" cy="1039813"/>
            <a:chOff x="0" y="-10269"/>
            <a:chExt cx="9144000" cy="550269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B56206B2-8A57-6D45-B605-60AC1BC218BF}"/>
                </a:ext>
              </a:extLst>
            </p:cNvPr>
            <p:cNvSpPr/>
            <p:nvPr userDrawn="1"/>
          </p:nvSpPr>
          <p:spPr>
            <a:xfrm>
              <a:off x="0" y="-188"/>
              <a:ext cx="9144000" cy="540188"/>
            </a:xfrm>
            <a:prstGeom prst="rect">
              <a:avLst/>
            </a:prstGeom>
            <a:solidFill>
              <a:srgbClr val="005D27"/>
            </a:solidFill>
            <a:ln>
              <a:solidFill>
                <a:srgbClr val="005D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72821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/>
            </a:p>
          </p:txBody>
        </p:sp>
        <p:pic>
          <p:nvPicPr>
            <p:cNvPr id="9" name="Picture 2" descr="X:\Daten\Vorlagen\Logos\ISAS-Logo\ISAS-Logo_Standard\Logo_Ohne_Claim\ISAS_Logo_Ohne_Claim.png">
              <a:extLst>
                <a:ext uri="{FF2B5EF4-FFF2-40B4-BE49-F238E27FC236}">
                  <a16:creationId xmlns:a16="http://schemas.microsoft.com/office/drawing/2014/main" id="{9141D8A2-1BF1-D347-9B12-CB530A8DF36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4488" y="-10269"/>
              <a:ext cx="540000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echteck 9">
            <a:extLst>
              <a:ext uri="{FF2B5EF4-FFF2-40B4-BE49-F238E27FC236}">
                <a16:creationId xmlns:a16="http://schemas.microsoft.com/office/drawing/2014/main" id="{AFEEF617-DD86-4946-9706-0065E87F7CD0}"/>
              </a:ext>
            </a:extLst>
          </p:cNvPr>
          <p:cNvSpPr/>
          <p:nvPr userDrawn="1"/>
        </p:nvSpPr>
        <p:spPr>
          <a:xfrm>
            <a:off x="0" y="0"/>
            <a:ext cx="17281525" cy="108426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4076" y="994901"/>
            <a:ext cx="15553373" cy="1620308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64076" y="2597075"/>
            <a:ext cx="7635675" cy="906923"/>
          </a:xfrm>
          <a:solidFill>
            <a:srgbClr val="005D27"/>
          </a:solidFill>
        </p:spPr>
        <p:txBody>
          <a:bodyPr anchor="b">
            <a:noAutofit/>
          </a:bodyPr>
          <a:lstStyle>
            <a:lvl1pPr marL="0" indent="0">
              <a:buNone/>
              <a:defRPr sz="3800" b="0">
                <a:solidFill>
                  <a:schemeClr val="bg1"/>
                </a:solidFill>
              </a:defRPr>
            </a:lvl1pPr>
            <a:lvl2pPr marL="864108" indent="0">
              <a:buNone/>
              <a:defRPr sz="3800" b="1"/>
            </a:lvl2pPr>
            <a:lvl3pPr marL="1728216" indent="0">
              <a:buNone/>
              <a:defRPr sz="3400" b="1"/>
            </a:lvl3pPr>
            <a:lvl4pPr marL="2592324" indent="0">
              <a:buNone/>
              <a:defRPr sz="3000" b="1"/>
            </a:lvl4pPr>
            <a:lvl5pPr marL="3456432" indent="0">
              <a:buNone/>
              <a:defRPr sz="3000" b="1"/>
            </a:lvl5pPr>
            <a:lvl6pPr marL="4320540" indent="0">
              <a:buNone/>
              <a:defRPr sz="3000" b="1"/>
            </a:lvl6pPr>
            <a:lvl7pPr marL="5184648" indent="0">
              <a:buNone/>
              <a:defRPr sz="3000" b="1"/>
            </a:lvl7pPr>
            <a:lvl8pPr marL="6048756" indent="0">
              <a:buNone/>
              <a:defRPr sz="3000" b="1"/>
            </a:lvl8pPr>
            <a:lvl9pPr marL="6912864" indent="0">
              <a:buNone/>
              <a:defRPr sz="30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64076" y="3534534"/>
            <a:ext cx="7635675" cy="5613667"/>
          </a:xfrm>
        </p:spPr>
        <p:txBody>
          <a:bodyPr/>
          <a:lstStyle>
            <a:lvl1pPr>
              <a:defRPr sz="3800"/>
            </a:lvl1pPr>
            <a:lvl2pPr>
              <a:defRPr sz="3800"/>
            </a:lvl2pPr>
            <a:lvl3pPr>
              <a:defRPr sz="34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8778778" y="2597075"/>
            <a:ext cx="7638674" cy="906923"/>
          </a:xfrm>
          <a:solidFill>
            <a:srgbClr val="005D27"/>
          </a:solidFill>
        </p:spPr>
        <p:txBody>
          <a:bodyPr anchor="b">
            <a:noAutofit/>
          </a:bodyPr>
          <a:lstStyle>
            <a:lvl1pPr marL="0" indent="0">
              <a:buNone/>
              <a:defRPr sz="3800" b="0">
                <a:solidFill>
                  <a:schemeClr val="bg1"/>
                </a:solidFill>
              </a:defRPr>
            </a:lvl1pPr>
            <a:lvl2pPr marL="864108" indent="0">
              <a:buNone/>
              <a:defRPr sz="3800" b="1"/>
            </a:lvl2pPr>
            <a:lvl3pPr marL="1728216" indent="0">
              <a:buNone/>
              <a:defRPr sz="3400" b="1"/>
            </a:lvl3pPr>
            <a:lvl4pPr marL="2592324" indent="0">
              <a:buNone/>
              <a:defRPr sz="3000" b="1"/>
            </a:lvl4pPr>
            <a:lvl5pPr marL="3456432" indent="0">
              <a:buNone/>
              <a:defRPr sz="3000" b="1"/>
            </a:lvl5pPr>
            <a:lvl6pPr marL="4320540" indent="0">
              <a:buNone/>
              <a:defRPr sz="3000" b="1"/>
            </a:lvl6pPr>
            <a:lvl7pPr marL="5184648" indent="0">
              <a:buNone/>
              <a:defRPr sz="3000" b="1"/>
            </a:lvl7pPr>
            <a:lvl8pPr marL="6048756" indent="0">
              <a:buNone/>
              <a:defRPr sz="3000" b="1"/>
            </a:lvl8pPr>
            <a:lvl9pPr marL="6912864" indent="0">
              <a:buNone/>
              <a:defRPr sz="30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8778778" y="3534534"/>
            <a:ext cx="7638674" cy="5613667"/>
          </a:xfrm>
        </p:spPr>
        <p:txBody>
          <a:bodyPr/>
          <a:lstStyle>
            <a:lvl1pPr>
              <a:defRPr sz="3800"/>
            </a:lvl1pPr>
            <a:lvl2pPr>
              <a:defRPr sz="3800"/>
            </a:lvl2pPr>
            <a:lvl3pPr>
              <a:defRPr sz="34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34DBC54-493B-284E-80C0-9ECAA1AB5B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24756" y="66806"/>
            <a:ext cx="2160063" cy="95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3498"/>
      </p:ext>
    </p:extLst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8">
            <a:extLst>
              <a:ext uri="{FF2B5EF4-FFF2-40B4-BE49-F238E27FC236}">
                <a16:creationId xmlns:a16="http://schemas.microsoft.com/office/drawing/2014/main" id="{9B6D909E-DA7F-9F43-AE2E-3250DD72FFD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7281525" cy="1020763"/>
            <a:chOff x="0" y="-10269"/>
            <a:chExt cx="9144000" cy="540000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B6234294-E765-894B-99A3-79EB514680DC}"/>
                </a:ext>
              </a:extLst>
            </p:cNvPr>
            <p:cNvSpPr/>
            <p:nvPr userDrawn="1"/>
          </p:nvSpPr>
          <p:spPr>
            <a:xfrm>
              <a:off x="0" y="-10269"/>
              <a:ext cx="9144000" cy="540000"/>
            </a:xfrm>
            <a:prstGeom prst="rect">
              <a:avLst/>
            </a:prstGeom>
            <a:solidFill>
              <a:srgbClr val="005D27"/>
            </a:solidFill>
            <a:ln>
              <a:solidFill>
                <a:srgbClr val="005D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72821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/>
            </a:p>
          </p:txBody>
        </p:sp>
        <p:pic>
          <p:nvPicPr>
            <p:cNvPr id="7" name="Picture 2" descr="X:\Daten\Vorlagen\Logos\ISAS-Logo\ISAS-Logo_Standard\Logo_Ohne_Claim\ISAS_Logo_Ohne_Claim.png">
              <a:extLst>
                <a:ext uri="{FF2B5EF4-FFF2-40B4-BE49-F238E27FC236}">
                  <a16:creationId xmlns:a16="http://schemas.microsoft.com/office/drawing/2014/main" id="{947D6E4F-2595-5E4D-9509-746D42996C3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4488" y="-10269"/>
              <a:ext cx="540000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echteck 7">
            <a:extLst>
              <a:ext uri="{FF2B5EF4-FFF2-40B4-BE49-F238E27FC236}">
                <a16:creationId xmlns:a16="http://schemas.microsoft.com/office/drawing/2014/main" id="{FB1B0AEA-2210-D044-BBEB-31A288511CDC}"/>
              </a:ext>
            </a:extLst>
          </p:cNvPr>
          <p:cNvSpPr/>
          <p:nvPr userDrawn="1"/>
        </p:nvSpPr>
        <p:spPr>
          <a:xfrm>
            <a:off x="0" y="0"/>
            <a:ext cx="17281525" cy="108426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4076" y="1390273"/>
            <a:ext cx="15553373" cy="1620308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64076" y="3125601"/>
            <a:ext cx="7632674" cy="6415971"/>
          </a:xfrm>
        </p:spPr>
        <p:txBody>
          <a:bodyPr/>
          <a:lstStyle>
            <a:lvl1pPr>
              <a:defRPr sz="5300"/>
            </a:lvl1pPr>
            <a:lvl2pPr>
              <a:defRPr sz="4500"/>
            </a:lvl2pPr>
            <a:lvl3pPr>
              <a:defRPr sz="38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784775" y="3125601"/>
            <a:ext cx="7632674" cy="6415971"/>
          </a:xfrm>
        </p:spPr>
        <p:txBody>
          <a:bodyPr/>
          <a:lstStyle>
            <a:lvl1pPr>
              <a:defRPr sz="5300"/>
            </a:lvl1pPr>
            <a:lvl2pPr>
              <a:defRPr sz="4500"/>
            </a:lvl2pPr>
            <a:lvl3pPr>
              <a:defRPr sz="38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12BEBB0-5333-E749-80DE-4FCD3DB9F5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24756" y="66806"/>
            <a:ext cx="2160063" cy="95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07767"/>
      </p:ext>
    </p:extLst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Daten\Vorlagen\Logos\ISAS-Logo\ISAS-Logo_Varianten\ISAS-Logo-grüne Schrift\Logo_Ohne_Claim\ISAS_Logo_Weiss_ohne_Claim.png">
            <a:extLst>
              <a:ext uri="{FF2B5EF4-FFF2-40B4-BE49-F238E27FC236}">
                <a16:creationId xmlns:a16="http://schemas.microsoft.com/office/drawing/2014/main" id="{B30B1209-84FB-0B47-815C-2B52D37116F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17838" y="8128000"/>
            <a:ext cx="1360487" cy="1360488"/>
          </a:xfrm>
          <a:prstGeom prst="rect">
            <a:avLst/>
          </a:prstGeom>
          <a:noFill/>
          <a:ln w="9525">
            <a:solidFill>
              <a:srgbClr val="005D2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0" y="0"/>
            <a:ext cx="17281525" cy="9721850"/>
          </a:xfrm>
        </p:spPr>
        <p:txBody>
          <a:bodyPr rtlCol="0">
            <a:normAutofit/>
          </a:bodyPr>
          <a:lstStyle>
            <a:lvl1pPr marL="0" indent="0">
              <a:buNone/>
              <a:defRPr sz="6000"/>
            </a:lvl1pPr>
            <a:lvl2pPr marL="864108" indent="0">
              <a:buNone/>
              <a:defRPr sz="5300"/>
            </a:lvl2pPr>
            <a:lvl3pPr marL="1728216" indent="0">
              <a:buNone/>
              <a:defRPr sz="4500"/>
            </a:lvl3pPr>
            <a:lvl4pPr marL="2592324" indent="0">
              <a:buNone/>
              <a:defRPr sz="3800"/>
            </a:lvl4pPr>
            <a:lvl5pPr marL="3456432" indent="0">
              <a:buNone/>
              <a:defRPr sz="3800"/>
            </a:lvl5pPr>
            <a:lvl6pPr marL="4320540" indent="0">
              <a:buNone/>
              <a:defRPr sz="3800"/>
            </a:lvl6pPr>
            <a:lvl7pPr marL="5184648" indent="0">
              <a:buNone/>
              <a:defRPr sz="3800"/>
            </a:lvl7pPr>
            <a:lvl8pPr marL="6048756" indent="0">
              <a:buNone/>
              <a:defRPr sz="3800"/>
            </a:lvl8pPr>
            <a:lvl9pPr marL="6912864" indent="0">
              <a:buNone/>
              <a:defRPr sz="3800"/>
            </a:lvl9pPr>
          </a:lstStyle>
          <a:p>
            <a:pPr lvl="0"/>
            <a:r>
              <a:rPr lang="de-DE" noProof="0" dirty="0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442227283"/>
      </p:ext>
    </p:extLst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7">
            <a:extLst>
              <a:ext uri="{FF2B5EF4-FFF2-40B4-BE49-F238E27FC236}">
                <a16:creationId xmlns:a16="http://schemas.microsoft.com/office/drawing/2014/main" id="{B9D7368D-BB64-E649-B4EB-56274BA2314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7281525" cy="1020763"/>
            <a:chOff x="0" y="-10269"/>
            <a:chExt cx="9144000" cy="540000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C6E81E1D-9438-E941-9130-633DCCF028B6}"/>
                </a:ext>
              </a:extLst>
            </p:cNvPr>
            <p:cNvSpPr/>
            <p:nvPr userDrawn="1"/>
          </p:nvSpPr>
          <p:spPr>
            <a:xfrm>
              <a:off x="0" y="-10269"/>
              <a:ext cx="9144000" cy="540000"/>
            </a:xfrm>
            <a:prstGeom prst="rect">
              <a:avLst/>
            </a:prstGeom>
            <a:solidFill>
              <a:srgbClr val="005D27"/>
            </a:solidFill>
            <a:ln>
              <a:solidFill>
                <a:srgbClr val="005D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72821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dirty="0"/>
            </a:p>
          </p:txBody>
        </p:sp>
        <p:pic>
          <p:nvPicPr>
            <p:cNvPr id="6" name="Picture 2" descr="X:\Daten\Vorlagen\Logos\ISAS-Logo\ISAS-Logo_Standard\Logo_Ohne_Claim\ISAS_Logo_Ohne_Claim.png">
              <a:extLst>
                <a:ext uri="{FF2B5EF4-FFF2-40B4-BE49-F238E27FC236}">
                  <a16:creationId xmlns:a16="http://schemas.microsoft.com/office/drawing/2014/main" id="{E57E5777-5818-C846-B1FA-6ADBE2F0E264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4488" y="-10269"/>
              <a:ext cx="540000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hteck 6">
            <a:extLst>
              <a:ext uri="{FF2B5EF4-FFF2-40B4-BE49-F238E27FC236}">
                <a16:creationId xmlns:a16="http://schemas.microsoft.com/office/drawing/2014/main" id="{9B04F283-E7C8-3145-B070-FB6992033628}"/>
              </a:ext>
            </a:extLst>
          </p:cNvPr>
          <p:cNvSpPr/>
          <p:nvPr userDrawn="1"/>
        </p:nvSpPr>
        <p:spPr>
          <a:xfrm>
            <a:off x="0" y="0"/>
            <a:ext cx="17281525" cy="108426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0" y="1164338"/>
            <a:ext cx="17281525" cy="8494255"/>
          </a:xfrm>
        </p:spPr>
        <p:txBody>
          <a:bodyPr rtlCol="0">
            <a:normAutofit/>
          </a:bodyPr>
          <a:lstStyle>
            <a:lvl1pPr marL="0" indent="0">
              <a:buNone/>
              <a:defRPr sz="6000"/>
            </a:lvl1pPr>
            <a:lvl2pPr marL="864108" indent="0">
              <a:buNone/>
              <a:defRPr sz="5300"/>
            </a:lvl2pPr>
            <a:lvl3pPr marL="1728216" indent="0">
              <a:buNone/>
              <a:defRPr sz="4500"/>
            </a:lvl3pPr>
            <a:lvl4pPr marL="2592324" indent="0">
              <a:buNone/>
              <a:defRPr sz="3800"/>
            </a:lvl4pPr>
            <a:lvl5pPr marL="3456432" indent="0">
              <a:buNone/>
              <a:defRPr sz="3800"/>
            </a:lvl5pPr>
            <a:lvl6pPr marL="4320540" indent="0">
              <a:buNone/>
              <a:defRPr sz="3800"/>
            </a:lvl6pPr>
            <a:lvl7pPr marL="5184648" indent="0">
              <a:buNone/>
              <a:defRPr sz="3800"/>
            </a:lvl7pPr>
            <a:lvl8pPr marL="6048756" indent="0">
              <a:buNone/>
              <a:defRPr sz="3800"/>
            </a:lvl8pPr>
            <a:lvl9pPr marL="6912864" indent="0">
              <a:buNone/>
              <a:defRPr sz="3800"/>
            </a:lvl9pPr>
          </a:lstStyle>
          <a:p>
            <a:pPr lvl="0"/>
            <a:r>
              <a:rPr lang="de-DE" noProof="0" dirty="0"/>
              <a:t>Bild durch Klicken auf Symbol hinzufügen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EE9E5B6-8607-0140-B061-41EFC7DFDC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24756" y="66806"/>
            <a:ext cx="2160063" cy="95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18637"/>
      </p:ext>
    </p:extLst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1E31878F-D307-3545-828D-443510900F21}"/>
              </a:ext>
            </a:extLst>
          </p:cNvPr>
          <p:cNvSpPr/>
          <p:nvPr userDrawn="1"/>
        </p:nvSpPr>
        <p:spPr>
          <a:xfrm>
            <a:off x="0" y="-19050"/>
            <a:ext cx="17281525" cy="1020763"/>
          </a:xfrm>
          <a:prstGeom prst="rect">
            <a:avLst/>
          </a:prstGeom>
          <a:solidFill>
            <a:srgbClr val="005D27"/>
          </a:solidFill>
          <a:ln>
            <a:solidFill>
              <a:srgbClr val="005D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2822" tIns="86411" rIns="172822" bIns="86411" anchor="ctr"/>
          <a:lstStyle/>
          <a:p>
            <a:pPr algn="ctr" defTabSz="172821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pic>
        <p:nvPicPr>
          <p:cNvPr id="6" name="Picture 2" descr="X:\Daten\Vorlagen\Logos\ISAS-Logo\ISAS-Logo_Standard\Logo_Ohne_Claim\ISAS_Logo_Ohne_Claim.png">
            <a:extLst>
              <a:ext uri="{FF2B5EF4-FFF2-40B4-BE49-F238E27FC236}">
                <a16:creationId xmlns:a16="http://schemas.microsoft.com/office/drawing/2014/main" id="{2D725B5D-A697-B74F-8CDC-C28B00E5AA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21038" y="0"/>
            <a:ext cx="1020762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D3247CAF-EA8B-B943-9814-A8624CDF93BF}"/>
              </a:ext>
            </a:extLst>
          </p:cNvPr>
          <p:cNvSpPr/>
          <p:nvPr userDrawn="1"/>
        </p:nvSpPr>
        <p:spPr>
          <a:xfrm>
            <a:off x="0" y="0"/>
            <a:ext cx="17281525" cy="108426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0" y="1227596"/>
            <a:ext cx="17281525" cy="7512294"/>
          </a:xfrm>
        </p:spPr>
        <p:txBody>
          <a:bodyPr rtlCol="0">
            <a:normAutofit/>
          </a:bodyPr>
          <a:lstStyle>
            <a:lvl1pPr marL="0" indent="0">
              <a:buNone/>
              <a:defRPr sz="6000"/>
            </a:lvl1pPr>
            <a:lvl2pPr marL="864108" indent="0">
              <a:buNone/>
              <a:defRPr sz="5300"/>
            </a:lvl2pPr>
            <a:lvl3pPr marL="1728216" indent="0">
              <a:buNone/>
              <a:defRPr sz="4500"/>
            </a:lvl3pPr>
            <a:lvl4pPr marL="2592324" indent="0">
              <a:buNone/>
              <a:defRPr sz="3800"/>
            </a:lvl4pPr>
            <a:lvl5pPr marL="3456432" indent="0">
              <a:buNone/>
              <a:defRPr sz="3800"/>
            </a:lvl5pPr>
            <a:lvl6pPr marL="4320540" indent="0">
              <a:buNone/>
              <a:defRPr sz="3800"/>
            </a:lvl6pPr>
            <a:lvl7pPr marL="5184648" indent="0">
              <a:buNone/>
              <a:defRPr sz="3800"/>
            </a:lvl7pPr>
            <a:lvl8pPr marL="6048756" indent="0">
              <a:buNone/>
              <a:defRPr sz="3800"/>
            </a:lvl8pPr>
            <a:lvl9pPr marL="6912864" indent="0">
              <a:buNone/>
              <a:defRPr sz="3800"/>
            </a:lvl9pPr>
          </a:lstStyle>
          <a:p>
            <a:pPr lvl="0"/>
            <a:r>
              <a:rPr lang="de-DE" noProof="0" dirty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76263" y="8770999"/>
            <a:ext cx="16329000" cy="918600"/>
          </a:xfrm>
        </p:spPr>
        <p:txBody>
          <a:bodyPr/>
          <a:lstStyle>
            <a:lvl1pPr marL="0" indent="0">
              <a:buNone/>
              <a:defRPr sz="2600" i="1"/>
            </a:lvl1pPr>
            <a:lvl2pPr marL="864108" indent="0">
              <a:buNone/>
              <a:defRPr sz="2300"/>
            </a:lvl2pPr>
            <a:lvl3pPr marL="1728216" indent="0">
              <a:buNone/>
              <a:defRPr sz="1900"/>
            </a:lvl3pPr>
            <a:lvl4pPr marL="2592324" indent="0">
              <a:buNone/>
              <a:defRPr sz="1700"/>
            </a:lvl4pPr>
            <a:lvl5pPr marL="3456432" indent="0">
              <a:buNone/>
              <a:defRPr sz="1700"/>
            </a:lvl5pPr>
            <a:lvl6pPr marL="4320540" indent="0">
              <a:buNone/>
              <a:defRPr sz="1700"/>
            </a:lvl6pPr>
            <a:lvl7pPr marL="5184648" indent="0">
              <a:buNone/>
              <a:defRPr sz="1700"/>
            </a:lvl7pPr>
            <a:lvl8pPr marL="6048756" indent="0">
              <a:buNone/>
              <a:defRPr sz="1700"/>
            </a:lvl8pPr>
            <a:lvl9pPr marL="6912864" indent="0">
              <a:buNone/>
              <a:defRPr sz="17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E86140E-A701-8D44-985B-6E2D246DCF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24756" y="66806"/>
            <a:ext cx="2160063" cy="95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473607"/>
      </p:ext>
    </p:extLst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055B78F-7452-974B-A055-99976FDBD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388938"/>
            <a:ext cx="15554325" cy="1620837"/>
          </a:xfrm>
          <a:prstGeom prst="rect">
            <a:avLst/>
          </a:prstGeom>
        </p:spPr>
        <p:txBody>
          <a:bodyPr vert="horz" lIns="172822" tIns="86411" rIns="172822" bIns="86411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5CAD1556-4B02-9841-B2CD-0A084BDD3C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63600" y="2268538"/>
            <a:ext cx="15554325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72822" tIns="86411" rIns="172822" bIns="864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FF223BD-7B3C-574D-ABE1-782CB687B154}"/>
              </a:ext>
            </a:extLst>
          </p:cNvPr>
          <p:cNvSpPr txBox="1"/>
          <p:nvPr userDrawn="1"/>
        </p:nvSpPr>
        <p:spPr>
          <a:xfrm>
            <a:off x="16129000" y="8997950"/>
            <a:ext cx="1152525" cy="6159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3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727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727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727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727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1F65AD90-D831-FE4C-8C6E-0A00F9B8F9E4}" type="slidenum">
              <a:rPr lang="de-DE" altLang="de-DE" smtClean="0"/>
              <a:pPr eaLnBrk="1" hangingPunct="1">
                <a:defRPr/>
              </a:pPr>
              <a:t>‹Nr.›</a:t>
            </a:fld>
            <a:endParaRPr lang="de-DE" alt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</p:sldLayoutIdLst>
  <p:transition>
    <p:push dir="u"/>
  </p:transition>
  <p:hf hdr="0" ftr="0" dt="0"/>
  <p:txStyles>
    <p:titleStyle>
      <a:lvl1pPr algn="ctr" defTabSz="1727200" rtl="0" eaLnBrk="0" fontAlgn="base" hangingPunct="0">
        <a:spcBef>
          <a:spcPct val="0"/>
        </a:spcBef>
        <a:spcAft>
          <a:spcPct val="0"/>
        </a:spcAft>
        <a:defRPr sz="6000" b="1" kern="1200" cap="all">
          <a:solidFill>
            <a:srgbClr val="2B85C7"/>
          </a:solidFill>
          <a:latin typeface="Arial" pitchFamily="34" charset="0"/>
          <a:ea typeface="+mj-ea"/>
          <a:cs typeface="Arial" pitchFamily="34" charset="0"/>
        </a:defRPr>
      </a:lvl1pPr>
      <a:lvl2pPr algn="ctr" defTabSz="1727200" rtl="0" eaLnBrk="0" fontAlgn="base" hangingPunct="0">
        <a:spcBef>
          <a:spcPct val="0"/>
        </a:spcBef>
        <a:spcAft>
          <a:spcPct val="0"/>
        </a:spcAft>
        <a:defRPr sz="6000" b="1">
          <a:solidFill>
            <a:srgbClr val="005D27"/>
          </a:solidFill>
          <a:latin typeface="Arial" charset="0"/>
          <a:cs typeface="Arial" charset="0"/>
        </a:defRPr>
      </a:lvl2pPr>
      <a:lvl3pPr algn="ctr" defTabSz="1727200" rtl="0" eaLnBrk="0" fontAlgn="base" hangingPunct="0">
        <a:spcBef>
          <a:spcPct val="0"/>
        </a:spcBef>
        <a:spcAft>
          <a:spcPct val="0"/>
        </a:spcAft>
        <a:defRPr sz="6000" b="1">
          <a:solidFill>
            <a:srgbClr val="005D27"/>
          </a:solidFill>
          <a:latin typeface="Arial" charset="0"/>
          <a:cs typeface="Arial" charset="0"/>
        </a:defRPr>
      </a:lvl3pPr>
      <a:lvl4pPr algn="ctr" defTabSz="1727200" rtl="0" eaLnBrk="0" fontAlgn="base" hangingPunct="0">
        <a:spcBef>
          <a:spcPct val="0"/>
        </a:spcBef>
        <a:spcAft>
          <a:spcPct val="0"/>
        </a:spcAft>
        <a:defRPr sz="6000" b="1">
          <a:solidFill>
            <a:srgbClr val="005D27"/>
          </a:solidFill>
          <a:latin typeface="Arial" charset="0"/>
          <a:cs typeface="Arial" charset="0"/>
        </a:defRPr>
      </a:lvl4pPr>
      <a:lvl5pPr algn="ctr" defTabSz="1727200" rtl="0" eaLnBrk="0" fontAlgn="base" hangingPunct="0">
        <a:spcBef>
          <a:spcPct val="0"/>
        </a:spcBef>
        <a:spcAft>
          <a:spcPct val="0"/>
        </a:spcAft>
        <a:defRPr sz="6000" b="1">
          <a:solidFill>
            <a:srgbClr val="005D27"/>
          </a:solidFill>
          <a:latin typeface="Arial" charset="0"/>
          <a:cs typeface="Arial" charset="0"/>
        </a:defRPr>
      </a:lvl5pPr>
      <a:lvl6pPr marL="457200" algn="ctr" defTabSz="1727200" rtl="0" fontAlgn="base">
        <a:spcBef>
          <a:spcPct val="0"/>
        </a:spcBef>
        <a:spcAft>
          <a:spcPct val="0"/>
        </a:spcAft>
        <a:defRPr sz="6000" b="1">
          <a:solidFill>
            <a:srgbClr val="005D27"/>
          </a:solidFill>
          <a:latin typeface="Arial" charset="0"/>
          <a:cs typeface="Arial" charset="0"/>
        </a:defRPr>
      </a:lvl6pPr>
      <a:lvl7pPr marL="914400" algn="ctr" defTabSz="1727200" rtl="0" fontAlgn="base">
        <a:spcBef>
          <a:spcPct val="0"/>
        </a:spcBef>
        <a:spcAft>
          <a:spcPct val="0"/>
        </a:spcAft>
        <a:defRPr sz="6000" b="1">
          <a:solidFill>
            <a:srgbClr val="005D27"/>
          </a:solidFill>
          <a:latin typeface="Arial" charset="0"/>
          <a:cs typeface="Arial" charset="0"/>
        </a:defRPr>
      </a:lvl7pPr>
      <a:lvl8pPr marL="1371600" algn="ctr" defTabSz="1727200" rtl="0" fontAlgn="base">
        <a:spcBef>
          <a:spcPct val="0"/>
        </a:spcBef>
        <a:spcAft>
          <a:spcPct val="0"/>
        </a:spcAft>
        <a:defRPr sz="6000" b="1">
          <a:solidFill>
            <a:srgbClr val="005D27"/>
          </a:solidFill>
          <a:latin typeface="Arial" charset="0"/>
          <a:cs typeface="Arial" charset="0"/>
        </a:defRPr>
      </a:lvl8pPr>
      <a:lvl9pPr marL="1828800" algn="ctr" defTabSz="1727200" rtl="0" fontAlgn="base">
        <a:spcBef>
          <a:spcPct val="0"/>
        </a:spcBef>
        <a:spcAft>
          <a:spcPct val="0"/>
        </a:spcAft>
        <a:defRPr sz="6000" b="1">
          <a:solidFill>
            <a:srgbClr val="005D27"/>
          </a:solidFill>
          <a:latin typeface="Arial" charset="0"/>
          <a:cs typeface="Arial" charset="0"/>
        </a:defRPr>
      </a:lvl9pPr>
    </p:titleStyle>
    <p:bodyStyle>
      <a:lvl1pPr marL="647700" indent="-647700" algn="l" defTabSz="1727200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5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1403350" indent="-539750" algn="l" defTabSz="1727200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3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2159000" indent="-431800" algn="l" defTabSz="172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3024188" indent="-431800" algn="l" defTabSz="172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3887788" indent="-431800" algn="l" defTabSz="172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3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4752594" indent="-432054" algn="l" defTabSz="172821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616702" indent="-432054" algn="l" defTabSz="172821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480810" indent="-432054" algn="l" defTabSz="172821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344918" indent="-432054" algn="l" defTabSz="172821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728216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64108" algn="l" defTabSz="1728216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28216" algn="l" defTabSz="1728216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92324" algn="l" defTabSz="1728216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56432" algn="l" defTabSz="1728216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20540" algn="l" defTabSz="1728216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84648" algn="l" defTabSz="1728216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6048756" algn="l" defTabSz="1728216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912864" algn="l" defTabSz="1728216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vorname@emailadresse.de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zga.de/" TargetMode="External"/><Relationship Id="rId3" Type="http://schemas.openxmlformats.org/officeDocument/2006/relationships/hyperlink" Target="https://www.who.int/" TargetMode="External"/><Relationship Id="rId7" Type="http://schemas.openxmlformats.org/officeDocument/2006/relationships/hyperlink" Target="https://www.rki.de/DE/Home/homepage_node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dguv.de/de/index.jsp" TargetMode="External"/><Relationship Id="rId5" Type="http://schemas.openxmlformats.org/officeDocument/2006/relationships/hyperlink" Target="https://www.bundesgesundheitsministerium.de/" TargetMode="External"/><Relationship Id="rId4" Type="http://schemas.openxmlformats.org/officeDocument/2006/relationships/hyperlink" Target="http://www.bmas.de/" TargetMode="External"/><Relationship Id="rId9" Type="http://schemas.openxmlformats.org/officeDocument/2006/relationships/hyperlink" Target="https://www.baua.de/DE/Home/Home_node.htm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e.dwa.de/de/arbeits-und-gesundheitsschutz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en.bgetem.de/medienportal/artikel/RDIwMA--" TargetMode="External"/><Relationship Id="rId2" Type="http://schemas.openxmlformats.org/officeDocument/2006/relationships/hyperlink" Target="http://www.rki.de/DE/Content/InfAZ/N/Neuartiges_Coronavirus/Kontaktperson/Grafik_Kontakt_allg.pdf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E84CDB13-4014-A84F-ADBA-59770D78B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5250" y="6013450"/>
            <a:ext cx="14689138" cy="2519363"/>
          </a:xfrm>
        </p:spPr>
        <p:txBody>
          <a:bodyPr/>
          <a:lstStyle/>
          <a:p>
            <a:pPr algn="ctr" defTabSz="1728216" eaLnBrk="1" fontAlgn="auto" hangingPunct="1">
              <a:spcAft>
                <a:spcPts val="0"/>
              </a:spcAft>
              <a:defRPr/>
            </a:pPr>
            <a:r>
              <a:rPr lang="de-DE" dirty="0">
                <a:solidFill>
                  <a:schemeClr val="tx1"/>
                </a:solidFill>
              </a:rPr>
              <a:t>Pandemieplan SARS-CoV-2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3BD3395B-170B-404B-BCD8-D8A18C2C9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5250" y="6494463"/>
            <a:ext cx="14689138" cy="1223962"/>
          </a:xfrm>
        </p:spPr>
        <p:txBody>
          <a:bodyPr rtlCol="0">
            <a:normAutofit/>
          </a:bodyPr>
          <a:lstStyle/>
          <a:p>
            <a:pPr defTabSz="1728216" eaLnBrk="1" fontAlgn="auto" hangingPunct="1">
              <a:spcAft>
                <a:spcPts val="0"/>
              </a:spcAft>
              <a:defRPr/>
            </a:pPr>
            <a:endParaRPr lang="de-DE" dirty="0"/>
          </a:p>
        </p:txBody>
      </p:sp>
    </p:spTree>
  </p:cSld>
  <p:clrMapOvr>
    <a:masterClrMapping/>
  </p:clrMapOvr>
  <p:transition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FB8D7CC-23E5-9547-929E-A3E85CBD3C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1ECC9C5-10B4-DE46-83B0-59973373A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Nachverfolgung von Kontaktpersonen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58B5C4A-861B-2D45-B65B-CB2B083F45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8394" y="1265690"/>
            <a:ext cx="6285272" cy="786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32987"/>
      </p:ext>
    </p:extLst>
  </p:cSld>
  <p:clrMapOvr>
    <a:masterClrMapping/>
  </p:clrMapOvr>
  <p:transition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Inhaltsplatzhalter 1">
            <a:extLst>
              <a:ext uri="{FF2B5EF4-FFF2-40B4-BE49-F238E27FC236}">
                <a16:creationId xmlns:a16="http://schemas.microsoft.com/office/drawing/2014/main" id="{FD1013AE-ED4E-DA43-9AEE-CADF20405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4238" y="1287463"/>
            <a:ext cx="15513050" cy="75549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de-DE" altLang="de-DE" sz="2000" b="1" dirty="0"/>
              <a:t>	</a:t>
            </a:r>
            <a:r>
              <a:rPr lang="de-DE" altLang="de-DE" sz="2000" b="1" u="sng" dirty="0"/>
              <a:t>Ausgangssituation</a:t>
            </a:r>
          </a:p>
          <a:p>
            <a:pPr eaLnBrk="1" hangingPunct="1"/>
            <a:r>
              <a:rPr lang="de-DE" altLang="de-DE" sz="2000" dirty="0"/>
              <a:t>Die WHO hat die Ausbreitung des neuartigen Coronavirus SARS-CoV-2 als Pandemie eingestuft</a:t>
            </a:r>
          </a:p>
          <a:p>
            <a:pPr eaLnBrk="1" hangingPunct="1"/>
            <a:r>
              <a:rPr lang="de-DE" altLang="de-DE" sz="2000" dirty="0"/>
              <a:t>Die Übertragung des Erregers erfolgt leicht von Mensch zu Mensch</a:t>
            </a:r>
          </a:p>
          <a:p>
            <a:pPr eaLnBrk="1" hangingPunct="1"/>
            <a:r>
              <a:rPr lang="de-DE" altLang="de-DE" sz="2000" dirty="0">
                <a:highlight>
                  <a:srgbClr val="FFFF00"/>
                </a:highlight>
              </a:rPr>
              <a:t>Mustermann Kanalsanierung </a:t>
            </a:r>
            <a:r>
              <a:rPr lang="de-DE" altLang="de-DE" sz="2000" dirty="0"/>
              <a:t>ist als Arbeitgeber verpflichtet, einen betrieblichen Pandemieplan einzusetzen</a:t>
            </a:r>
          </a:p>
          <a:p>
            <a:pPr eaLnBrk="1" hangingPunct="1"/>
            <a:r>
              <a:rPr lang="de-DE" altLang="de-DE" sz="2000" dirty="0"/>
              <a:t>Derzeit gibt es </a:t>
            </a:r>
            <a:r>
              <a:rPr lang="de-DE" altLang="de-DE" sz="2000" dirty="0">
                <a:highlight>
                  <a:srgbClr val="FFFF00"/>
                </a:highlight>
              </a:rPr>
              <a:t>keine Verdachtsfälle </a:t>
            </a:r>
            <a:r>
              <a:rPr lang="de-DE" altLang="de-DE" sz="2000" dirty="0"/>
              <a:t>im Umfeld von </a:t>
            </a:r>
            <a:r>
              <a:rPr lang="de-DE" altLang="de-DE" sz="2000" dirty="0">
                <a:highlight>
                  <a:srgbClr val="FFFF00"/>
                </a:highlight>
              </a:rPr>
              <a:t>Mustermann Kanalsanierung</a:t>
            </a:r>
          </a:p>
          <a:p>
            <a:pPr eaLnBrk="1" hangingPunct="1"/>
            <a:r>
              <a:rPr lang="de-DE" altLang="de-DE" sz="2000" dirty="0"/>
              <a:t>Selbst wenn dieser Erreger ein relativ mildes Krankheitsbild erzeugt, können plötzlich viele Beschäftigte gleichzeitig erkranken oder wegen der Betreuung von erkrankten Familienangehörigen ausfallen</a:t>
            </a:r>
          </a:p>
          <a:p>
            <a:pPr eaLnBrk="1" hangingPunct="1"/>
            <a:r>
              <a:rPr lang="de-DE" altLang="de-DE" sz="2000" dirty="0"/>
              <a:t>Im Falle einer bzw. mehrerer Erkrankungen an Covid-19 sind betriebliche Abläufe massiv beeinträchtigt</a:t>
            </a:r>
          </a:p>
          <a:p>
            <a:pPr eaLnBrk="1" hangingPunct="1"/>
            <a:endParaRPr lang="de-DE" altLang="de-DE" sz="2400" dirty="0"/>
          </a:p>
          <a:p>
            <a:pPr eaLnBrk="1" hangingPunct="1">
              <a:buFont typeface="Wingdings" pitchFamily="2" charset="2"/>
              <a:buNone/>
            </a:pPr>
            <a:r>
              <a:rPr lang="de-DE" altLang="de-DE" sz="2000" b="1" dirty="0"/>
              <a:t>	</a:t>
            </a:r>
            <a:r>
              <a:rPr lang="de-DE" altLang="de-DE" sz="2000" b="1" u="sng" dirty="0"/>
              <a:t>Zielsetzung</a:t>
            </a:r>
          </a:p>
          <a:p>
            <a:pPr eaLnBrk="1" hangingPunct="1"/>
            <a:r>
              <a:rPr lang="de-DE" altLang="de-DE" sz="2000" dirty="0"/>
              <a:t>Ziel des Pandemieplans ist es, auf mögliche Beeinträchtigungen vorbereitet zu sein und flexibel reagieren zu können</a:t>
            </a:r>
          </a:p>
          <a:p>
            <a:pPr eaLnBrk="1" hangingPunct="1"/>
            <a:r>
              <a:rPr lang="de-DE" altLang="de-DE" sz="2000" dirty="0"/>
              <a:t>In mehren Stufen (abhängig von der Ausbreitung des Virus) Maßnahmen zu definieren, die dabei helfen sollen, die Arbeitnehmer so gut es geht zu schützen und eine Ausbreitung einzudämmen</a:t>
            </a:r>
          </a:p>
          <a:p>
            <a:pPr eaLnBrk="1" hangingPunct="1"/>
            <a:r>
              <a:rPr lang="de-DE" altLang="de-DE" sz="2000" dirty="0"/>
              <a:t>Weiteres Ziel ist es, den Betrieb geregelt aufrecht zu erhalten. Bei Ausfällen sollte festgelegt sein, wer wessen Aufgaben vorübergehend übernehmen kann</a:t>
            </a:r>
          </a:p>
          <a:p>
            <a:pPr eaLnBrk="1" hangingPunct="1"/>
            <a:r>
              <a:rPr lang="de-DE" altLang="de-DE" sz="2000" dirty="0"/>
              <a:t>Für den Fall der Fälle (Infektionsfälle im Unternehmen)  müssen klare Abläufe definiert werden und für jeden verständlich formuliert sein</a:t>
            </a:r>
          </a:p>
          <a:p>
            <a:pPr eaLnBrk="1" hangingPunct="1"/>
            <a:r>
              <a:rPr lang="de-DE" altLang="de-DE" sz="2000" dirty="0"/>
              <a:t>Alle im Betrieb müssen mit dem Plan vertraut sein. Er wird allen Mitarbeitern per E-Mail zur Verfügung gestellt und an zentraler Stelle ausgehängt</a:t>
            </a:r>
          </a:p>
          <a:p>
            <a:pPr eaLnBrk="1" hangingPunct="1"/>
            <a:r>
              <a:rPr lang="de-DE" altLang="de-DE" sz="2000" dirty="0"/>
              <a:t>Um Missverständnisse und Paniksituationen zu vermeiden, ist ein guter Informationsfluss Voraussetzung</a:t>
            </a:r>
          </a:p>
          <a:p>
            <a:pPr marL="0" indent="0" eaLnBrk="1" hangingPunct="1">
              <a:buNone/>
            </a:pPr>
            <a:endParaRPr lang="de-DE" altLang="de-DE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F8EF6F6-D3CA-EF4C-B9A4-8468AF166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725" y="0"/>
            <a:ext cx="15241588" cy="982663"/>
          </a:xfrm>
        </p:spPr>
        <p:txBody>
          <a:bodyPr/>
          <a:lstStyle/>
          <a:p>
            <a:pPr defTabSz="1728216" eaLnBrk="1" fontAlgn="auto" hangingPunct="1">
              <a:spcAft>
                <a:spcPts val="0"/>
              </a:spcAft>
              <a:defRPr/>
            </a:pPr>
            <a:br>
              <a:rPr lang="en-US" sz="3600" dirty="0"/>
            </a:br>
            <a:r>
              <a:rPr lang="en-US" sz="3600" dirty="0"/>
              <a:t>Pandemieplan – Ausgangssituation &amp; Zielsetzung</a:t>
            </a:r>
            <a:br>
              <a:rPr lang="de-DE" dirty="0"/>
            </a:br>
            <a:endParaRPr lang="de-DE" dirty="0"/>
          </a:p>
        </p:txBody>
      </p:sp>
    </p:spTree>
  </p:cSld>
  <p:clrMapOvr>
    <a:masterClrMapping/>
  </p:clrMapOvr>
  <p:transition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4F08025-6DAF-4E41-B28F-EDD35217A2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3626" y="1288195"/>
            <a:ext cx="8639175" cy="7553773"/>
          </a:xfrm>
        </p:spPr>
        <p:txBody>
          <a:bodyPr/>
          <a:lstStyle/>
          <a:p>
            <a:pPr eaLnBrk="1" hangingPunct="1">
              <a:buNone/>
            </a:pPr>
            <a:r>
              <a:rPr lang="de-DE" altLang="de-DE" sz="2000" b="1" u="sng" dirty="0"/>
              <a:t>Persönlicher Ansprechpartner</a:t>
            </a:r>
          </a:p>
          <a:p>
            <a:pPr eaLnBrk="1" hangingPunct="1"/>
            <a:r>
              <a:rPr lang="de-DE" sz="2000" dirty="0"/>
              <a:t>Verantwortlich für das Thema Arbeitssicherheit und Arbeitsschutz im Unternehmen </a:t>
            </a:r>
            <a:r>
              <a:rPr lang="de-DE" altLang="de-DE" sz="2000" dirty="0">
                <a:highlight>
                  <a:srgbClr val="FFFF00"/>
                </a:highlight>
              </a:rPr>
              <a:t>Mustermann Kanalsanierung:</a:t>
            </a:r>
            <a:endParaRPr lang="de-DE" sz="2000" dirty="0"/>
          </a:p>
          <a:p>
            <a:pPr marL="1511300" lvl="2" indent="0" eaLnBrk="1" hangingPunct="1">
              <a:buNone/>
            </a:pPr>
            <a:r>
              <a:rPr lang="de-DE" sz="2000" dirty="0">
                <a:highlight>
                  <a:srgbClr val="FFFF00"/>
                </a:highlight>
              </a:rPr>
              <a:t>Vorname Nachname</a:t>
            </a:r>
          </a:p>
          <a:p>
            <a:pPr marL="1511300" lvl="2" indent="0" eaLnBrk="1" hangingPunct="1">
              <a:buNone/>
            </a:pPr>
            <a:r>
              <a:rPr lang="de-DE" sz="2000" dirty="0">
                <a:highlight>
                  <a:srgbClr val="FFFF00"/>
                </a:highlight>
              </a:rPr>
              <a:t>Funktion</a:t>
            </a:r>
          </a:p>
          <a:p>
            <a:pPr marL="1511300" lvl="2" indent="0" eaLnBrk="1" hangingPunct="1">
              <a:buNone/>
            </a:pPr>
            <a:r>
              <a:rPr lang="de-DE" sz="2000" dirty="0">
                <a:highlight>
                  <a:srgbClr val="FFFF00"/>
                </a:highlight>
              </a:rPr>
              <a:t>Telefon: xxx Mobiltelefon: xxxx</a:t>
            </a:r>
          </a:p>
          <a:p>
            <a:pPr marL="1511300" lvl="2" indent="0" eaLnBrk="1" hangingPunct="1">
              <a:buNone/>
            </a:pPr>
            <a:r>
              <a:rPr lang="de-DE" sz="2000" dirty="0">
                <a:highlight>
                  <a:srgbClr val="FFFF00"/>
                </a:highlight>
              </a:rPr>
              <a:t>E-Mail: </a:t>
            </a:r>
            <a:r>
              <a:rPr lang="de-DE" sz="2000" dirty="0">
                <a:highlight>
                  <a:srgbClr val="FFFF00"/>
                </a:highlight>
                <a:hlinkClick r:id="rId2"/>
              </a:rPr>
              <a:t>vorname@emailadresse.de</a:t>
            </a:r>
            <a:endParaRPr lang="de-DE" sz="2000" dirty="0"/>
          </a:p>
          <a:p>
            <a:pPr eaLnBrk="1" hangingPunct="1"/>
            <a:r>
              <a:rPr lang="de-DE" sz="2000" dirty="0"/>
              <a:t>Als Fachkraft für Arbeitssicherheit steht unserem Unternehmen folgende Person zur Verfügung</a:t>
            </a:r>
          </a:p>
          <a:p>
            <a:pPr marL="1511300" lvl="2" indent="0" eaLnBrk="1" hangingPunct="1">
              <a:buNone/>
            </a:pPr>
            <a:r>
              <a:rPr lang="de-DE" sz="2000" dirty="0">
                <a:highlight>
                  <a:srgbClr val="FFFF00"/>
                </a:highlight>
              </a:rPr>
              <a:t>Vorname Nachname</a:t>
            </a:r>
          </a:p>
          <a:p>
            <a:pPr marL="1511300" lvl="2" indent="0" eaLnBrk="1" hangingPunct="1">
              <a:buNone/>
            </a:pPr>
            <a:r>
              <a:rPr lang="de-DE" sz="2000" dirty="0">
                <a:highlight>
                  <a:srgbClr val="FFFF00"/>
                </a:highlight>
              </a:rPr>
              <a:t>Funktion</a:t>
            </a:r>
          </a:p>
          <a:p>
            <a:pPr marL="1511300" lvl="2" indent="0" eaLnBrk="1" hangingPunct="1">
              <a:buNone/>
            </a:pPr>
            <a:r>
              <a:rPr lang="de-DE" sz="2000" dirty="0">
                <a:highlight>
                  <a:srgbClr val="FFFF00"/>
                </a:highlight>
              </a:rPr>
              <a:t>Telefon: xxx Mobiltelefon: xxxx</a:t>
            </a:r>
          </a:p>
          <a:p>
            <a:pPr marL="1511300" lvl="2" indent="0" eaLnBrk="1" hangingPunct="1">
              <a:buNone/>
            </a:pPr>
            <a:r>
              <a:rPr lang="de-DE" sz="2000" dirty="0">
                <a:highlight>
                  <a:srgbClr val="FFFF00"/>
                </a:highlight>
              </a:rPr>
              <a:t>E-Mail: </a:t>
            </a:r>
            <a:r>
              <a:rPr lang="de-DE" sz="2000" dirty="0">
                <a:highlight>
                  <a:srgbClr val="FFFF00"/>
                </a:highlight>
                <a:hlinkClick r:id="rId2"/>
              </a:rPr>
              <a:t>vorname@emailadresse.de</a:t>
            </a:r>
            <a:endParaRPr lang="de-DE" sz="2000" dirty="0"/>
          </a:p>
          <a:p>
            <a:pPr eaLnBrk="1" hangingPunct="1"/>
            <a:r>
              <a:rPr lang="de-DE" sz="2000" dirty="0"/>
              <a:t>Zuständiges Gesundheitsamt:</a:t>
            </a:r>
          </a:p>
          <a:p>
            <a:pPr marL="1511300" lvl="2" indent="0" eaLnBrk="1" hangingPunct="1">
              <a:buNone/>
            </a:pPr>
            <a:r>
              <a:rPr lang="de-DE" sz="2000" dirty="0">
                <a:highlight>
                  <a:srgbClr val="FFFF00"/>
                </a:highlight>
              </a:rPr>
              <a:t>Gesundheitsamt der Stadt xy</a:t>
            </a:r>
          </a:p>
          <a:p>
            <a:pPr marL="1511300" lvl="2" indent="0" eaLnBrk="1" hangingPunct="1">
              <a:buNone/>
            </a:pPr>
            <a:r>
              <a:rPr lang="de-DE" sz="2000" dirty="0">
                <a:highlight>
                  <a:srgbClr val="FFFF00"/>
                </a:highlight>
              </a:rPr>
              <a:t>Telefon Telefax</a:t>
            </a:r>
          </a:p>
          <a:p>
            <a:pPr marL="1511300" lvl="2" indent="0" eaLnBrk="1" hangingPunct="1">
              <a:buNone/>
            </a:pPr>
            <a:r>
              <a:rPr lang="de-DE" sz="2000" dirty="0">
                <a:highlight>
                  <a:srgbClr val="FFFF00"/>
                </a:highlight>
              </a:rPr>
              <a:t>E-Mail-Adresse</a:t>
            </a:r>
          </a:p>
          <a:p>
            <a:pPr eaLnBrk="1" hangingPunct="1"/>
            <a:r>
              <a:rPr lang="de-DE" sz="2000" dirty="0">
                <a:highlight>
                  <a:srgbClr val="FFFF00"/>
                </a:highlight>
              </a:rPr>
              <a:t>Zuständige Berufsgenossenschaft </a:t>
            </a:r>
            <a:r>
              <a:rPr lang="de-DE" sz="2000" dirty="0"/>
              <a:t>und Ansprechpartner</a:t>
            </a:r>
          </a:p>
          <a:p>
            <a:pPr marL="1511300" lvl="2" indent="0" eaLnBrk="1" hangingPunct="1">
              <a:buNone/>
            </a:pPr>
            <a:r>
              <a:rPr lang="de-DE" sz="2000" dirty="0">
                <a:highlight>
                  <a:srgbClr val="FFFF00"/>
                </a:highlight>
              </a:rPr>
              <a:t>Berufsgenossenschaft BG XY </a:t>
            </a:r>
          </a:p>
          <a:p>
            <a:pPr marL="1511300" lvl="2" indent="0" eaLnBrk="1" hangingPunct="1">
              <a:buNone/>
            </a:pPr>
            <a:r>
              <a:rPr lang="de-DE" sz="2000" dirty="0">
                <a:highlight>
                  <a:srgbClr val="FFFF00"/>
                </a:highlight>
              </a:rPr>
              <a:t>Ansprechpartner</a:t>
            </a:r>
          </a:p>
          <a:p>
            <a:pPr marL="1511300" lvl="2" indent="0" eaLnBrk="1" hangingPunct="1">
              <a:buNone/>
            </a:pPr>
            <a:r>
              <a:rPr lang="de-DE" sz="2000" dirty="0">
                <a:highlight>
                  <a:srgbClr val="FFFF00"/>
                </a:highlight>
              </a:rPr>
              <a:t>Telefon Telefax</a:t>
            </a:r>
          </a:p>
          <a:p>
            <a:pPr marL="1511300" lvl="2" indent="0" eaLnBrk="1" hangingPunct="1">
              <a:buNone/>
            </a:pPr>
            <a:r>
              <a:rPr lang="de-DE" sz="2000" dirty="0">
                <a:highlight>
                  <a:srgbClr val="FFFF00"/>
                </a:highlight>
              </a:rPr>
              <a:t>E-Mail-Adresse</a:t>
            </a:r>
          </a:p>
          <a:p>
            <a:pPr eaLnBrk="1" hangingPunct="1"/>
            <a:endParaRPr lang="de-DE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B8EE28C-599D-9945-BBE6-A2FB187EE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Ansprechpartner</a:t>
            </a:r>
          </a:p>
        </p:txBody>
      </p:sp>
      <p:sp>
        <p:nvSpPr>
          <p:cNvPr id="9" name="Inhaltsplatzhalter 1">
            <a:extLst>
              <a:ext uri="{FF2B5EF4-FFF2-40B4-BE49-F238E27FC236}">
                <a16:creationId xmlns:a16="http://schemas.microsoft.com/office/drawing/2014/main" id="{C86ECF5E-B7F3-2C41-80CE-92CE7E8237CD}"/>
              </a:ext>
            </a:extLst>
          </p:cNvPr>
          <p:cNvSpPr txBox="1">
            <a:spLocks/>
          </p:cNvSpPr>
          <p:nvPr/>
        </p:nvSpPr>
        <p:spPr bwMode="auto">
          <a:xfrm>
            <a:off x="9072811" y="1308029"/>
            <a:ext cx="6984776" cy="242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72822" tIns="86411" rIns="172822" bIns="86411" numCol="1" anchor="t" anchorCtr="0" compatLnSpc="1">
            <a:prstTxWarp prst="textNoShape">
              <a:avLst/>
            </a:prstTxWarp>
          </a:bodyPr>
          <a:lstStyle>
            <a:lvl1pPr marL="647700" indent="-647700" algn="l" defTabSz="172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1403350" indent="-539750" algn="l" defTabSz="1727200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3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2159000" indent="-431800" algn="l" defTabSz="172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3024188" indent="-431800" algn="l" defTabSz="172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3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3887788" indent="-431800" algn="l" defTabSz="172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4752594" indent="-432054" algn="l" defTabSz="17282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616702" indent="-432054" algn="l" defTabSz="17282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80810" indent="-432054" algn="l" defTabSz="17282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44918" indent="-432054" algn="l" defTabSz="172821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endParaRPr lang="de-DE" altLang="de-DE" sz="2000" dirty="0">
              <a:highlight>
                <a:srgbClr val="FFFF00"/>
              </a:highlight>
            </a:endParaRPr>
          </a:p>
          <a:p>
            <a:pPr eaLnBrk="1" hangingPunct="1"/>
            <a:r>
              <a:rPr lang="de-DE" altLang="de-DE" sz="2000" dirty="0"/>
              <a:t>Stellvertreter:</a:t>
            </a:r>
          </a:p>
          <a:p>
            <a:pPr marL="1511300" lvl="2" indent="0" eaLnBrk="1" hangingPunct="1">
              <a:buFont typeface="Arial" panose="020B0604020202020204" pitchFamily="34" charset="0"/>
              <a:buNone/>
            </a:pPr>
            <a:r>
              <a:rPr lang="de-DE" sz="2000" dirty="0">
                <a:highlight>
                  <a:srgbClr val="FFFF00"/>
                </a:highlight>
              </a:rPr>
              <a:t>Vorname Nachname</a:t>
            </a:r>
          </a:p>
          <a:p>
            <a:pPr marL="1511300" lvl="2" indent="0" eaLnBrk="1" hangingPunct="1">
              <a:buFont typeface="Arial" panose="020B0604020202020204" pitchFamily="34" charset="0"/>
              <a:buNone/>
            </a:pPr>
            <a:r>
              <a:rPr lang="de-DE" sz="2000" dirty="0">
                <a:highlight>
                  <a:srgbClr val="FFFF00"/>
                </a:highlight>
              </a:rPr>
              <a:t>Funktion</a:t>
            </a:r>
          </a:p>
          <a:p>
            <a:pPr marL="1511300" lvl="2" indent="0" eaLnBrk="1" hangingPunct="1">
              <a:buFont typeface="Arial" panose="020B0604020202020204" pitchFamily="34" charset="0"/>
              <a:buNone/>
            </a:pPr>
            <a:r>
              <a:rPr lang="de-DE" sz="2000" dirty="0">
                <a:highlight>
                  <a:srgbClr val="FFFF00"/>
                </a:highlight>
              </a:rPr>
              <a:t>Telefon: xxx Mobiltelefon: xxxx</a:t>
            </a:r>
          </a:p>
          <a:p>
            <a:pPr marL="1511300" lvl="2" indent="0" eaLnBrk="1" hangingPunct="1">
              <a:buFont typeface="Arial" panose="020B0604020202020204" pitchFamily="34" charset="0"/>
              <a:buNone/>
            </a:pPr>
            <a:r>
              <a:rPr lang="de-DE" sz="2000" dirty="0">
                <a:highlight>
                  <a:srgbClr val="FFFF00"/>
                </a:highlight>
              </a:rPr>
              <a:t>E-Mail: </a:t>
            </a:r>
            <a:r>
              <a:rPr lang="de-DE" sz="2000" dirty="0">
                <a:highlight>
                  <a:srgbClr val="FFFF00"/>
                </a:highlight>
                <a:hlinkClick r:id="rId2"/>
              </a:rPr>
              <a:t>vorname@emailadresse.de</a:t>
            </a:r>
            <a:endParaRPr lang="de-DE" sz="2000" dirty="0"/>
          </a:p>
          <a:p>
            <a:pPr marL="0" indent="0" eaLnBrk="1" hangingPunct="1">
              <a:buNone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931551478"/>
      </p:ext>
    </p:extLst>
  </p:cSld>
  <p:clrMapOvr>
    <a:masterClrMapping/>
  </p:clrMapOvr>
  <p:transition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Inhaltsplatzhalter 1">
            <a:extLst>
              <a:ext uri="{FF2B5EF4-FFF2-40B4-BE49-F238E27FC236}">
                <a16:creationId xmlns:a16="http://schemas.microsoft.com/office/drawing/2014/main" id="{A8BD8D16-F7B3-DE44-ACAF-09C0C9D3CE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9725" y="1331913"/>
            <a:ext cx="16541750" cy="7554912"/>
          </a:xfrm>
        </p:spPr>
        <p:txBody>
          <a:bodyPr/>
          <a:lstStyle/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de-DE" altLang="de-DE" sz="2000" dirty="0"/>
              <a:t>Beachtung offizieller Informationen der zuständigen Ämter und Ministerien (</a:t>
            </a:r>
            <a:r>
              <a:rPr lang="de-DE" altLang="de-DE" sz="2000" dirty="0">
                <a:hlinkClick r:id="rId3"/>
              </a:rPr>
              <a:t>WHO</a:t>
            </a:r>
            <a:r>
              <a:rPr lang="de-DE" altLang="de-DE" sz="2000" dirty="0"/>
              <a:t>, </a:t>
            </a:r>
            <a:r>
              <a:rPr lang="de-DE" altLang="de-DE" sz="2000" dirty="0">
                <a:hlinkClick r:id="rId4"/>
              </a:rPr>
              <a:t>BMAS</a:t>
            </a:r>
            <a:r>
              <a:rPr lang="de-DE" altLang="de-DE" sz="2000" dirty="0"/>
              <a:t>, </a:t>
            </a:r>
            <a:r>
              <a:rPr lang="de-DE" altLang="de-DE" sz="2000" dirty="0">
                <a:hlinkClick r:id="rId5"/>
              </a:rPr>
              <a:t>BMG</a:t>
            </a:r>
            <a:r>
              <a:rPr lang="de-DE" altLang="de-DE" sz="2000" dirty="0"/>
              <a:t>, </a:t>
            </a:r>
            <a:r>
              <a:rPr lang="de-DE" altLang="de-DE" sz="2000" dirty="0">
                <a:hlinkClick r:id="rId6"/>
              </a:rPr>
              <a:t>DGUV</a:t>
            </a:r>
            <a:r>
              <a:rPr lang="de-DE" altLang="de-DE" sz="2000" dirty="0"/>
              <a:t>, </a:t>
            </a:r>
            <a:r>
              <a:rPr lang="de-DE" altLang="de-DE" sz="2000" dirty="0">
                <a:hlinkClick r:id="rId7"/>
              </a:rPr>
              <a:t>Robert-Koch-Institut</a:t>
            </a:r>
            <a:r>
              <a:rPr lang="de-DE" altLang="de-DE" sz="2000" dirty="0"/>
              <a:t>)</a:t>
            </a:r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Recherche allgemeiner Verhaltensvorschriften (Hygiene etc.) – zum Beispiel bei der </a:t>
            </a:r>
            <a:r>
              <a:rPr lang="en-US" altLang="de-DE" sz="2000" dirty="0">
                <a:hlinkClick r:id="rId8"/>
              </a:rPr>
              <a:t>BZgA</a:t>
            </a:r>
            <a:r>
              <a:rPr lang="en-US" altLang="de-DE" sz="2000" dirty="0"/>
              <a:t>, </a:t>
            </a:r>
            <a:r>
              <a:rPr lang="en-US" altLang="de-DE" sz="2000" dirty="0">
                <a:hlinkClick r:id="rId9"/>
              </a:rPr>
              <a:t>BAUA</a:t>
            </a:r>
            <a:endParaRPr lang="en-US" altLang="de-DE" sz="2000" dirty="0"/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Bevorratung und Wartung von Materialien: Waschlotion, Einmalhandtücher, Desinfektionsmittel, Atemschutzmasken</a:t>
            </a:r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Vorbereitung der Stufen 2 bis 4</a:t>
            </a:r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endParaRPr lang="en-US" altLang="de-DE" sz="2000" dirty="0"/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Unterweisung aller Mitarbeiter: Strenge Einhaltung der Hygienevorschriften</a:t>
            </a:r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Ggf. Erstellung von Gefährdungsbeurteilungen gemäß TRBA 220 bzw. TRBA 500</a:t>
            </a:r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Sensibilisierung für erste Erkrankungssymptome</a:t>
            </a:r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Verteilung von Materialien</a:t>
            </a:r>
            <a:r>
              <a:rPr lang="de-DE" altLang="de-DE" sz="2000" dirty="0"/>
              <a:t> / </a:t>
            </a:r>
            <a:r>
              <a:rPr lang="en-US" altLang="de-DE" sz="2000" dirty="0"/>
              <a:t>Einsatz persönlicher Schutzausrüstung</a:t>
            </a:r>
            <a:endParaRPr lang="de-DE" altLang="de-DE" sz="2000" dirty="0"/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Umstellung: Online-Kommunikation ersetzt persönliche Kommunikation </a:t>
            </a:r>
            <a:endParaRPr lang="de-DE" altLang="de-DE" sz="2000" dirty="0"/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Vorbereitung von Zonen fürs Unternehmen / Umsetzung des Konzepts zur Trennung von Teams / Homeoffice-</a:t>
            </a:r>
            <a:r>
              <a:rPr lang="en-US" altLang="de-DE" sz="2000" dirty="0" err="1"/>
              <a:t>Möglichkeiten</a:t>
            </a:r>
            <a:endParaRPr lang="de-DE" altLang="de-DE" sz="2000" dirty="0"/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Verlegung externer Termine, Umstellung auf Videokonferenzen</a:t>
            </a:r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endParaRPr lang="de-DE" altLang="de-DE" sz="2000" dirty="0"/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Beginnt bei erstem Verdachtsfall im Unternehmen</a:t>
            </a:r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Beschäftigte, die Krankheitssymptome aufweisen, müssen umgehend einen Arzt kontaktieren</a:t>
            </a:r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Bei Bestätigung der Erkrankung Kontaktaufnahme des Arbeitgebers mit Arzt / Gesundheitsamt</a:t>
            </a:r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Anweisungen und Empfehlungen des Gesundheitsamtes befolgen</a:t>
            </a:r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Kontaktprotokolle erstellen und dem Gesundheitsamt zur Verfügung stellen</a:t>
            </a:r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endParaRPr lang="en-US" altLang="de-DE" sz="2000" dirty="0"/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Das Gesundheitsamt ordnet eine (teilweise) Stillegung des Betriebs an oder es besteht eine allgemeine Ausgangssperre</a:t>
            </a:r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de-DE" altLang="de-DE" sz="2000" noProof="1"/>
              <a:t>Notfall-Pandemiebetrieb</a:t>
            </a:r>
            <a:r>
              <a:rPr lang="en-US" altLang="de-DE" sz="2000" dirty="0"/>
              <a:t>: nur noch Minimalbesetzung der Kernfunktionen und Homeoffice</a:t>
            </a:r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Information der Kunden</a:t>
            </a:r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Keinerlei direkter persönlicher Kontakt mehr</a:t>
            </a:r>
            <a:endParaRPr lang="de-DE" altLang="de-DE" sz="2000" dirty="0"/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r>
              <a:rPr lang="en-US" altLang="de-DE" sz="2000" dirty="0"/>
              <a:t>Enger Austausch mit dem Gesundheitsamt bis zur Wiederöffnung</a:t>
            </a:r>
            <a:endParaRPr lang="de-DE" altLang="de-DE" sz="2000" dirty="0"/>
          </a:p>
          <a:p>
            <a:pPr marL="1800225" indent="355600" eaLnBrk="1" hangingPunct="1">
              <a:lnSpc>
                <a:spcPct val="80000"/>
              </a:lnSpc>
              <a:buFont typeface="Wingdings" pitchFamily="2" charset="2"/>
              <a:buNone/>
              <a:tabLst>
                <a:tab pos="2155825" algn="l"/>
              </a:tabLst>
            </a:pPr>
            <a:br>
              <a:rPr lang="en-US" altLang="de-DE" sz="2000" dirty="0"/>
            </a:br>
            <a:r>
              <a:rPr lang="en-US" altLang="de-DE" sz="2000" dirty="0"/>
              <a:t> </a:t>
            </a:r>
            <a:endParaRPr lang="de-DE" altLang="de-DE" sz="2000" dirty="0"/>
          </a:p>
          <a:p>
            <a:pPr marL="1800225" indent="355600" eaLnBrk="1" hangingPunct="1">
              <a:lnSpc>
                <a:spcPct val="80000"/>
              </a:lnSpc>
              <a:buFont typeface="Wingdings" pitchFamily="2" charset="2"/>
              <a:buNone/>
              <a:tabLst>
                <a:tab pos="2155825" algn="l"/>
              </a:tabLst>
            </a:pPr>
            <a:r>
              <a:rPr lang="en-US" altLang="de-DE" sz="1800" dirty="0"/>
              <a:t>				</a:t>
            </a:r>
            <a:endParaRPr lang="de-DE" altLang="de-DE" sz="1800" dirty="0"/>
          </a:p>
          <a:p>
            <a:pPr marL="1800225" indent="355600" eaLnBrk="1" hangingPunct="1">
              <a:lnSpc>
                <a:spcPct val="80000"/>
              </a:lnSpc>
              <a:tabLst>
                <a:tab pos="2155825" algn="l"/>
              </a:tabLst>
            </a:pPr>
            <a:endParaRPr lang="de-DE" altLang="de-DE" sz="1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CB762FB-6E87-284E-9049-664F1E953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725" y="0"/>
            <a:ext cx="15241588" cy="982663"/>
          </a:xfrm>
        </p:spPr>
        <p:txBody>
          <a:bodyPr/>
          <a:lstStyle/>
          <a:p>
            <a:pPr defTabSz="1728216" eaLnBrk="1" fontAlgn="auto" hangingPunct="1">
              <a:spcAft>
                <a:spcPts val="0"/>
              </a:spcAft>
              <a:defRPr/>
            </a:pPr>
            <a:r>
              <a:rPr lang="de-DE" sz="3600" dirty="0"/>
              <a:t>Mehrstufiges Vorgehen  </a:t>
            </a:r>
          </a:p>
        </p:txBody>
      </p:sp>
      <p:sp>
        <p:nvSpPr>
          <p:cNvPr id="5" name="Pfeil nach links 4">
            <a:extLst>
              <a:ext uri="{FF2B5EF4-FFF2-40B4-BE49-F238E27FC236}">
                <a16:creationId xmlns:a16="http://schemas.microsoft.com/office/drawing/2014/main" id="{782F52A6-E3F0-794C-9E91-90267EB806D2}"/>
              </a:ext>
            </a:extLst>
          </p:cNvPr>
          <p:cNvSpPr/>
          <p:nvPr/>
        </p:nvSpPr>
        <p:spPr>
          <a:xfrm>
            <a:off x="11809114" y="3313113"/>
            <a:ext cx="3094038" cy="7921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72821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atin typeface="Arial" pitchFamily="34" charset="0"/>
                <a:cs typeface="Arial" pitchFamily="34" charset="0"/>
              </a:rPr>
              <a:t>Wir befinden uns nun hier</a:t>
            </a:r>
          </a:p>
        </p:txBody>
      </p:sp>
      <p:sp>
        <p:nvSpPr>
          <p:cNvPr id="15" name="Pfeil nach unten 14">
            <a:extLst>
              <a:ext uri="{FF2B5EF4-FFF2-40B4-BE49-F238E27FC236}">
                <a16:creationId xmlns:a16="http://schemas.microsoft.com/office/drawing/2014/main" id="{D8FB1B4A-0564-5648-B565-49DDC03196EF}"/>
              </a:ext>
            </a:extLst>
          </p:cNvPr>
          <p:cNvSpPr/>
          <p:nvPr/>
        </p:nvSpPr>
        <p:spPr>
          <a:xfrm>
            <a:off x="971550" y="1419225"/>
            <a:ext cx="1223963" cy="1008063"/>
          </a:xfrm>
          <a:prstGeom prst="downArrow">
            <a:avLst>
              <a:gd name="adj1" fmla="val 50000"/>
              <a:gd name="adj2" fmla="val 523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72821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>
                <a:latin typeface="Arial" pitchFamily="34" charset="0"/>
                <a:cs typeface="Arial" pitchFamily="34" charset="0"/>
              </a:rPr>
              <a:t>Stufe 1</a:t>
            </a:r>
          </a:p>
        </p:txBody>
      </p:sp>
      <p:sp>
        <p:nvSpPr>
          <p:cNvPr id="16" name="Pfeil nach unten 15">
            <a:extLst>
              <a:ext uri="{FF2B5EF4-FFF2-40B4-BE49-F238E27FC236}">
                <a16:creationId xmlns:a16="http://schemas.microsoft.com/office/drawing/2014/main" id="{0F68803A-B889-054D-98D4-C49E1D5E9B73}"/>
              </a:ext>
            </a:extLst>
          </p:cNvPr>
          <p:cNvSpPr/>
          <p:nvPr/>
        </p:nvSpPr>
        <p:spPr>
          <a:xfrm>
            <a:off x="971550" y="5329238"/>
            <a:ext cx="1223963" cy="14398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72821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>
                <a:latin typeface="Arial" pitchFamily="34" charset="0"/>
                <a:cs typeface="Arial" pitchFamily="34" charset="0"/>
              </a:rPr>
              <a:t>Stufe 3</a:t>
            </a:r>
          </a:p>
        </p:txBody>
      </p:sp>
      <p:sp>
        <p:nvSpPr>
          <p:cNvPr id="17" name="Pfeil nach unten 16">
            <a:extLst>
              <a:ext uri="{FF2B5EF4-FFF2-40B4-BE49-F238E27FC236}">
                <a16:creationId xmlns:a16="http://schemas.microsoft.com/office/drawing/2014/main" id="{DABE9C00-741B-164F-96A9-77FFADB85474}"/>
              </a:ext>
            </a:extLst>
          </p:cNvPr>
          <p:cNvSpPr/>
          <p:nvPr/>
        </p:nvSpPr>
        <p:spPr>
          <a:xfrm>
            <a:off x="971550" y="7302500"/>
            <a:ext cx="1223963" cy="1368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72821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>
                <a:latin typeface="Arial" pitchFamily="34" charset="0"/>
                <a:cs typeface="Arial" pitchFamily="34" charset="0"/>
              </a:rPr>
              <a:t>Stufe 4</a:t>
            </a:r>
          </a:p>
        </p:txBody>
      </p:sp>
      <p:sp>
        <p:nvSpPr>
          <p:cNvPr id="18" name="Pfeil nach unten 17">
            <a:extLst>
              <a:ext uri="{FF2B5EF4-FFF2-40B4-BE49-F238E27FC236}">
                <a16:creationId xmlns:a16="http://schemas.microsoft.com/office/drawing/2014/main" id="{D47650A4-DF02-304C-A137-7045F53AE033}"/>
              </a:ext>
            </a:extLst>
          </p:cNvPr>
          <p:cNvSpPr/>
          <p:nvPr/>
        </p:nvSpPr>
        <p:spPr>
          <a:xfrm>
            <a:off x="971550" y="3025775"/>
            <a:ext cx="1223963" cy="13668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72821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>
                <a:latin typeface="Arial" pitchFamily="34" charset="0"/>
                <a:cs typeface="Arial" pitchFamily="34" charset="0"/>
              </a:rPr>
              <a:t>Stufe 2</a:t>
            </a:r>
          </a:p>
        </p:txBody>
      </p:sp>
    </p:spTree>
  </p:cSld>
  <p:clrMapOvr>
    <a:masterClrMapping/>
  </p:clrMapOvr>
  <p:transition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A99A8542-E310-CE40-87D2-CCA9E1C39C7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29167984"/>
              </p:ext>
            </p:extLst>
          </p:nvPr>
        </p:nvGraphicFramePr>
        <p:xfrm>
          <a:off x="884239" y="1287463"/>
          <a:ext cx="6460380" cy="3427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3460">
                  <a:extLst>
                    <a:ext uri="{9D8B030D-6E8A-4147-A177-3AD203B41FA5}">
                      <a16:colId xmlns:a16="http://schemas.microsoft.com/office/drawing/2014/main" val="2512321512"/>
                    </a:ext>
                  </a:extLst>
                </a:gridCol>
                <a:gridCol w="2153460">
                  <a:extLst>
                    <a:ext uri="{9D8B030D-6E8A-4147-A177-3AD203B41FA5}">
                      <a16:colId xmlns:a16="http://schemas.microsoft.com/office/drawing/2014/main" val="1028326144"/>
                    </a:ext>
                  </a:extLst>
                </a:gridCol>
                <a:gridCol w="2153460">
                  <a:extLst>
                    <a:ext uri="{9D8B030D-6E8A-4147-A177-3AD203B41FA5}">
                      <a16:colId xmlns:a16="http://schemas.microsoft.com/office/drawing/2014/main" val="853669346"/>
                    </a:ext>
                  </a:extLst>
                </a:gridCol>
              </a:tblGrid>
              <a:tr h="628283">
                <a:tc>
                  <a:txBody>
                    <a:bodyPr/>
                    <a:lstStyle/>
                    <a:p>
                      <a:r>
                        <a:rPr lang="de-DE" sz="3200" dirty="0"/>
                        <a:t>Verw.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Person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Person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611658"/>
                  </a:ext>
                </a:extLst>
              </a:tr>
              <a:tr h="628283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Büro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Müller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625147"/>
                  </a:ext>
                </a:extLst>
              </a:tr>
              <a:tr h="628283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Sekretariat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Kunze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849202"/>
                  </a:ext>
                </a:extLst>
              </a:tr>
              <a:tr h="628283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Labor Ost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Krause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Thomas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934353"/>
                  </a:ext>
                </a:extLst>
              </a:tr>
              <a:tr h="439324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Pausenraum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sz="2400" dirty="0"/>
                        <a:t>ungerade Stunden (9 -15:45 Uhr)</a:t>
                      </a:r>
                      <a:endParaRPr lang="de-DE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622366"/>
                  </a:ext>
                </a:extLst>
              </a:tr>
              <a:tr h="124226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Eingang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Seiteneingang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579279"/>
                  </a:ext>
                </a:extLst>
              </a:tr>
            </a:tbl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929CF481-16C1-9641-A05D-63AE96A37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Zonenplan</a:t>
            </a:r>
          </a:p>
        </p:txBody>
      </p:sp>
      <p:graphicFrame>
        <p:nvGraphicFramePr>
          <p:cNvPr id="9" name="Inhaltsplatzhalter 3">
            <a:extLst>
              <a:ext uri="{FF2B5EF4-FFF2-40B4-BE49-F238E27FC236}">
                <a16:creationId xmlns:a16="http://schemas.microsoft.com/office/drawing/2014/main" id="{C0065D08-4F73-2B46-A403-835848B281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2865026"/>
              </p:ext>
            </p:extLst>
          </p:nvPr>
        </p:nvGraphicFramePr>
        <p:xfrm>
          <a:off x="7914429" y="1306565"/>
          <a:ext cx="6460380" cy="3427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3460">
                  <a:extLst>
                    <a:ext uri="{9D8B030D-6E8A-4147-A177-3AD203B41FA5}">
                      <a16:colId xmlns:a16="http://schemas.microsoft.com/office/drawing/2014/main" val="2512321512"/>
                    </a:ext>
                  </a:extLst>
                </a:gridCol>
                <a:gridCol w="2153460">
                  <a:extLst>
                    <a:ext uri="{9D8B030D-6E8A-4147-A177-3AD203B41FA5}">
                      <a16:colId xmlns:a16="http://schemas.microsoft.com/office/drawing/2014/main" val="1028326144"/>
                    </a:ext>
                  </a:extLst>
                </a:gridCol>
                <a:gridCol w="2153460">
                  <a:extLst>
                    <a:ext uri="{9D8B030D-6E8A-4147-A177-3AD203B41FA5}">
                      <a16:colId xmlns:a16="http://schemas.microsoft.com/office/drawing/2014/main" val="853669346"/>
                    </a:ext>
                  </a:extLst>
                </a:gridCol>
              </a:tblGrid>
              <a:tr h="628283">
                <a:tc>
                  <a:txBody>
                    <a:bodyPr/>
                    <a:lstStyle/>
                    <a:p>
                      <a:r>
                        <a:rPr lang="de-DE" sz="3200" dirty="0"/>
                        <a:t>Verw.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Person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Person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611658"/>
                  </a:ext>
                </a:extLst>
              </a:tr>
              <a:tr h="628283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Büro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Gerbers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625147"/>
                  </a:ext>
                </a:extLst>
              </a:tr>
              <a:tr h="628283">
                <a:tc>
                  <a:txBody>
                    <a:bodyPr/>
                    <a:lstStyle/>
                    <a:p>
                      <a:r>
                        <a:rPr lang="de-DE" sz="2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Sektretariat</a:t>
                      </a:r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849202"/>
                  </a:ext>
                </a:extLst>
              </a:tr>
              <a:tr h="628283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Labor West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Kublitz</a:t>
                      </a:r>
                      <a:endParaRPr lang="de-DE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Grauer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934353"/>
                  </a:ext>
                </a:extLst>
              </a:tr>
              <a:tr h="439324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Pausenraum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sz="2400" dirty="0"/>
                        <a:t>gerade Stunden (10-16:45 Uhr)</a:t>
                      </a:r>
                      <a:endParaRPr lang="de-DE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622366"/>
                  </a:ext>
                </a:extLst>
              </a:tr>
              <a:tr h="124226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Eingang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Haupteingang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2579279"/>
                  </a:ext>
                </a:extLst>
              </a:tr>
            </a:tbl>
          </a:graphicData>
        </a:graphic>
      </p:graphicFrame>
      <p:graphicFrame>
        <p:nvGraphicFramePr>
          <p:cNvPr id="15" name="Inhaltsplatzhalter 3">
            <a:extLst>
              <a:ext uri="{FF2B5EF4-FFF2-40B4-BE49-F238E27FC236}">
                <a16:creationId xmlns:a16="http://schemas.microsoft.com/office/drawing/2014/main" id="{CC55915C-1052-B14D-A314-9ABE3C8D54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6309011"/>
              </p:ext>
            </p:extLst>
          </p:nvPr>
        </p:nvGraphicFramePr>
        <p:xfrm>
          <a:off x="904967" y="4920420"/>
          <a:ext cx="6460380" cy="2513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3460">
                  <a:extLst>
                    <a:ext uri="{9D8B030D-6E8A-4147-A177-3AD203B41FA5}">
                      <a16:colId xmlns:a16="http://schemas.microsoft.com/office/drawing/2014/main" val="2512321512"/>
                    </a:ext>
                  </a:extLst>
                </a:gridCol>
                <a:gridCol w="2153460">
                  <a:extLst>
                    <a:ext uri="{9D8B030D-6E8A-4147-A177-3AD203B41FA5}">
                      <a16:colId xmlns:a16="http://schemas.microsoft.com/office/drawing/2014/main" val="1028326144"/>
                    </a:ext>
                  </a:extLst>
                </a:gridCol>
                <a:gridCol w="2153460">
                  <a:extLst>
                    <a:ext uri="{9D8B030D-6E8A-4147-A177-3AD203B41FA5}">
                      <a16:colId xmlns:a16="http://schemas.microsoft.com/office/drawing/2014/main" val="853669346"/>
                    </a:ext>
                  </a:extLst>
                </a:gridCol>
              </a:tblGrid>
              <a:tr h="628283">
                <a:tc>
                  <a:txBody>
                    <a:bodyPr/>
                    <a:lstStyle/>
                    <a:p>
                      <a:r>
                        <a:rPr lang="de-DE" sz="3200" dirty="0"/>
                        <a:t>Draußen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Person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Person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611658"/>
                  </a:ext>
                </a:extLst>
              </a:tr>
              <a:tr h="628283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Team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Körner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Heinrichs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625147"/>
                  </a:ext>
                </a:extLst>
              </a:tr>
              <a:tr h="628283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Pausenraum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sz="2400" dirty="0"/>
                        <a:t>bis 8 Uhr / 16 – 16:45 Uhr</a:t>
                      </a:r>
                      <a:endParaRPr lang="de-DE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849202"/>
                  </a:ext>
                </a:extLst>
              </a:tr>
              <a:tr h="628283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Eingang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Seiteneingang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0658435"/>
                  </a:ext>
                </a:extLst>
              </a:tr>
            </a:tbl>
          </a:graphicData>
        </a:graphic>
      </p:graphicFrame>
      <p:graphicFrame>
        <p:nvGraphicFramePr>
          <p:cNvPr id="16" name="Inhaltsplatzhalter 3">
            <a:extLst>
              <a:ext uri="{FF2B5EF4-FFF2-40B4-BE49-F238E27FC236}">
                <a16:creationId xmlns:a16="http://schemas.microsoft.com/office/drawing/2014/main" id="{51F6E1DE-5C1E-524D-AA43-9FEF5B696B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8622360"/>
              </p:ext>
            </p:extLst>
          </p:nvPr>
        </p:nvGraphicFramePr>
        <p:xfrm>
          <a:off x="7914429" y="7597229"/>
          <a:ext cx="6460380" cy="1207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3460">
                  <a:extLst>
                    <a:ext uri="{9D8B030D-6E8A-4147-A177-3AD203B41FA5}">
                      <a16:colId xmlns:a16="http://schemas.microsoft.com/office/drawing/2014/main" val="2512321512"/>
                    </a:ext>
                  </a:extLst>
                </a:gridCol>
                <a:gridCol w="4306920">
                  <a:extLst>
                    <a:ext uri="{9D8B030D-6E8A-4147-A177-3AD203B41FA5}">
                      <a16:colId xmlns:a16="http://schemas.microsoft.com/office/drawing/2014/main" val="1028326144"/>
                    </a:ext>
                  </a:extLst>
                </a:gridCol>
              </a:tblGrid>
              <a:tr h="142052">
                <a:tc>
                  <a:txBody>
                    <a:bodyPr/>
                    <a:lstStyle/>
                    <a:p>
                      <a:r>
                        <a:rPr lang="de-DE" sz="3200" dirty="0"/>
                        <a:t>Home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611658"/>
                  </a:ext>
                </a:extLst>
              </a:tr>
              <a:tr h="628283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Vertrieb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Schulze, Huber, Schmidt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625147"/>
                  </a:ext>
                </a:extLst>
              </a:tr>
            </a:tbl>
          </a:graphicData>
        </a:graphic>
      </p:graphicFrame>
      <p:graphicFrame>
        <p:nvGraphicFramePr>
          <p:cNvPr id="17" name="Inhaltsplatzhalter 3">
            <a:extLst>
              <a:ext uri="{FF2B5EF4-FFF2-40B4-BE49-F238E27FC236}">
                <a16:creationId xmlns:a16="http://schemas.microsoft.com/office/drawing/2014/main" id="{425426E0-579D-0A4A-AD5B-D7C993F499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8711152"/>
              </p:ext>
            </p:extLst>
          </p:nvPr>
        </p:nvGraphicFramePr>
        <p:xfrm>
          <a:off x="904967" y="7597229"/>
          <a:ext cx="6460380" cy="1835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8230">
                  <a:extLst>
                    <a:ext uri="{9D8B030D-6E8A-4147-A177-3AD203B41FA5}">
                      <a16:colId xmlns:a16="http://schemas.microsoft.com/office/drawing/2014/main" val="2512321512"/>
                    </a:ext>
                  </a:extLst>
                </a:gridCol>
                <a:gridCol w="2076075">
                  <a:extLst>
                    <a:ext uri="{9D8B030D-6E8A-4147-A177-3AD203B41FA5}">
                      <a16:colId xmlns:a16="http://schemas.microsoft.com/office/drawing/2014/main" val="1028326144"/>
                    </a:ext>
                  </a:extLst>
                </a:gridCol>
                <a:gridCol w="2076075">
                  <a:extLst>
                    <a:ext uri="{9D8B030D-6E8A-4147-A177-3AD203B41FA5}">
                      <a16:colId xmlns:a16="http://schemas.microsoft.com/office/drawing/2014/main" val="8536693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de-DE" sz="3200" dirty="0"/>
                        <a:t>Buchhaltung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611658"/>
                  </a:ext>
                </a:extLst>
              </a:tr>
              <a:tr h="628283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Raum 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Grabowski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7282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 – 13:30 Uhr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625147"/>
                  </a:ext>
                </a:extLst>
              </a:tr>
              <a:tr h="628283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Raum 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Schön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14 - 18 Uhr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849202"/>
                  </a:ext>
                </a:extLst>
              </a:tr>
            </a:tbl>
          </a:graphicData>
        </a:graphic>
      </p:graphicFrame>
      <p:graphicFrame>
        <p:nvGraphicFramePr>
          <p:cNvPr id="19" name="Inhaltsplatzhalter 3">
            <a:extLst>
              <a:ext uri="{FF2B5EF4-FFF2-40B4-BE49-F238E27FC236}">
                <a16:creationId xmlns:a16="http://schemas.microsoft.com/office/drawing/2014/main" id="{6C6C9645-CE21-BA4C-931D-0EAEF4E7C1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6035803"/>
              </p:ext>
            </p:extLst>
          </p:nvPr>
        </p:nvGraphicFramePr>
        <p:xfrm>
          <a:off x="7914429" y="4940081"/>
          <a:ext cx="6460380" cy="2513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3460">
                  <a:extLst>
                    <a:ext uri="{9D8B030D-6E8A-4147-A177-3AD203B41FA5}">
                      <a16:colId xmlns:a16="http://schemas.microsoft.com/office/drawing/2014/main" val="2512321512"/>
                    </a:ext>
                  </a:extLst>
                </a:gridCol>
                <a:gridCol w="2153460">
                  <a:extLst>
                    <a:ext uri="{9D8B030D-6E8A-4147-A177-3AD203B41FA5}">
                      <a16:colId xmlns:a16="http://schemas.microsoft.com/office/drawing/2014/main" val="1028326144"/>
                    </a:ext>
                  </a:extLst>
                </a:gridCol>
                <a:gridCol w="2153460">
                  <a:extLst>
                    <a:ext uri="{9D8B030D-6E8A-4147-A177-3AD203B41FA5}">
                      <a16:colId xmlns:a16="http://schemas.microsoft.com/office/drawing/2014/main" val="853669346"/>
                    </a:ext>
                  </a:extLst>
                </a:gridCol>
              </a:tblGrid>
              <a:tr h="628283">
                <a:tc>
                  <a:txBody>
                    <a:bodyPr/>
                    <a:lstStyle/>
                    <a:p>
                      <a:r>
                        <a:rPr lang="de-DE" sz="3200" dirty="0"/>
                        <a:t>Draußen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Person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Person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611658"/>
                  </a:ext>
                </a:extLst>
              </a:tr>
              <a:tr h="628283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Team 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Kienzle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Petersen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625147"/>
                  </a:ext>
                </a:extLst>
              </a:tr>
              <a:tr h="628283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Pausenraum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sz="2400" dirty="0"/>
                        <a:t>8:15 – 9 Uhr / nach 16 Uhr</a:t>
                      </a:r>
                      <a:endParaRPr lang="de-DE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849202"/>
                  </a:ext>
                </a:extLst>
              </a:tr>
              <a:tr h="628283">
                <a:tc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Eingang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Haupteingang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0658435"/>
                  </a:ext>
                </a:extLst>
              </a:tr>
            </a:tbl>
          </a:graphicData>
        </a:graphic>
      </p:graphicFrame>
      <p:sp>
        <p:nvSpPr>
          <p:cNvPr id="20" name="Textfeld 19">
            <a:extLst>
              <a:ext uri="{FF2B5EF4-FFF2-40B4-BE49-F238E27FC236}">
                <a16:creationId xmlns:a16="http://schemas.microsoft.com/office/drawing/2014/main" id="{A68221AF-9F4D-CC41-94C6-DF734E60D2DE}"/>
              </a:ext>
            </a:extLst>
          </p:cNvPr>
          <p:cNvSpPr txBox="1"/>
          <p:nvPr/>
        </p:nvSpPr>
        <p:spPr>
          <a:xfrm rot="20441627">
            <a:off x="4737168" y="4414232"/>
            <a:ext cx="6480720" cy="1569660"/>
          </a:xfrm>
          <a:prstGeom prst="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9600" b="1" dirty="0">
                <a:solidFill>
                  <a:srgbClr val="C00000"/>
                </a:solidFill>
              </a:rPr>
              <a:t>BEISPIEL</a:t>
            </a:r>
          </a:p>
        </p:txBody>
      </p:sp>
    </p:spTree>
    <p:extLst>
      <p:ext uri="{BB962C8B-B14F-4D97-AF65-F5344CB8AC3E}">
        <p14:creationId xmlns:p14="http://schemas.microsoft.com/office/powerpoint/2010/main" val="1710707734"/>
      </p:ext>
    </p:extLst>
  </p:cSld>
  <p:clrMapOvr>
    <a:masterClrMapping/>
  </p:clrMapOvr>
  <p:transition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5C9205FB-7B9A-E747-81EB-E70CA30E9CD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65668640"/>
              </p:ext>
            </p:extLst>
          </p:nvPr>
        </p:nvGraphicFramePr>
        <p:xfrm>
          <a:off x="946077" y="2442625"/>
          <a:ext cx="15389370" cy="2418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4895">
                  <a:extLst>
                    <a:ext uri="{9D8B030D-6E8A-4147-A177-3AD203B41FA5}">
                      <a16:colId xmlns:a16="http://schemas.microsoft.com/office/drawing/2014/main" val="266944379"/>
                    </a:ext>
                  </a:extLst>
                </a:gridCol>
                <a:gridCol w="2564895">
                  <a:extLst>
                    <a:ext uri="{9D8B030D-6E8A-4147-A177-3AD203B41FA5}">
                      <a16:colId xmlns:a16="http://schemas.microsoft.com/office/drawing/2014/main" val="3882471880"/>
                    </a:ext>
                  </a:extLst>
                </a:gridCol>
                <a:gridCol w="2564895">
                  <a:extLst>
                    <a:ext uri="{9D8B030D-6E8A-4147-A177-3AD203B41FA5}">
                      <a16:colId xmlns:a16="http://schemas.microsoft.com/office/drawing/2014/main" val="3064172450"/>
                    </a:ext>
                  </a:extLst>
                </a:gridCol>
                <a:gridCol w="2564895">
                  <a:extLst>
                    <a:ext uri="{9D8B030D-6E8A-4147-A177-3AD203B41FA5}">
                      <a16:colId xmlns:a16="http://schemas.microsoft.com/office/drawing/2014/main" val="4009218563"/>
                    </a:ext>
                  </a:extLst>
                </a:gridCol>
                <a:gridCol w="2564895">
                  <a:extLst>
                    <a:ext uri="{9D8B030D-6E8A-4147-A177-3AD203B41FA5}">
                      <a16:colId xmlns:a16="http://schemas.microsoft.com/office/drawing/2014/main" val="1305743023"/>
                    </a:ext>
                  </a:extLst>
                </a:gridCol>
                <a:gridCol w="2564895">
                  <a:extLst>
                    <a:ext uri="{9D8B030D-6E8A-4147-A177-3AD203B41FA5}">
                      <a16:colId xmlns:a16="http://schemas.microsoft.com/office/drawing/2014/main" val="871389808"/>
                    </a:ext>
                  </a:extLst>
                </a:gridCol>
              </a:tblGrid>
              <a:tr h="510145">
                <a:tc>
                  <a:txBody>
                    <a:bodyPr/>
                    <a:lstStyle/>
                    <a:p>
                      <a:r>
                        <a:rPr lang="de-DE" sz="3200" dirty="0"/>
                        <a:t>gerade KW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FR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860287"/>
                  </a:ext>
                </a:extLst>
              </a:tr>
              <a:tr h="510145">
                <a:tc>
                  <a:txBody>
                    <a:bodyPr/>
                    <a:lstStyle/>
                    <a:p>
                      <a:r>
                        <a:rPr lang="de-DE" sz="2400" dirty="0"/>
                        <a:t>05:00 – 13:30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7964533"/>
                  </a:ext>
                </a:extLst>
              </a:tr>
              <a:tr h="510145">
                <a:tc>
                  <a:txBody>
                    <a:bodyPr/>
                    <a:lstStyle/>
                    <a:p>
                      <a:r>
                        <a:rPr lang="de-DE" sz="2400" dirty="0"/>
                        <a:t>13:30 – 13:45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Wechsel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Wechsel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Wechsel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Wechsel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Wechsel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380232"/>
                  </a:ext>
                </a:extLst>
              </a:tr>
              <a:tr h="818890">
                <a:tc>
                  <a:txBody>
                    <a:bodyPr/>
                    <a:lstStyle/>
                    <a:p>
                      <a:r>
                        <a:rPr lang="de-DE" sz="2400" dirty="0"/>
                        <a:t>13:45 – 22:15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7282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dirty="0"/>
                        <a:t>Team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7282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dirty="0"/>
                        <a:t>Team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7282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dirty="0"/>
                        <a:t>Team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4290565"/>
                  </a:ext>
                </a:extLst>
              </a:tr>
            </a:tbl>
          </a:graphicData>
        </a:graphic>
      </p:graphicFrame>
      <p:sp>
        <p:nvSpPr>
          <p:cNvPr id="3" name="Titel 2">
            <a:extLst>
              <a:ext uri="{FF2B5EF4-FFF2-40B4-BE49-F238E27FC236}">
                <a16:creationId xmlns:a16="http://schemas.microsoft.com/office/drawing/2014/main" id="{2E80CEE0-2D2D-414F-BBC1-7CA4A1897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Schichtplan</a:t>
            </a:r>
          </a:p>
        </p:txBody>
      </p:sp>
      <p:graphicFrame>
        <p:nvGraphicFramePr>
          <p:cNvPr id="6" name="Inhaltsplatzhalter 3">
            <a:extLst>
              <a:ext uri="{FF2B5EF4-FFF2-40B4-BE49-F238E27FC236}">
                <a16:creationId xmlns:a16="http://schemas.microsoft.com/office/drawing/2014/main" id="{7E7FB23B-3234-1945-B89D-DFCB5F7D57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2797556"/>
              </p:ext>
            </p:extLst>
          </p:nvPr>
        </p:nvGraphicFramePr>
        <p:xfrm>
          <a:off x="946077" y="5512031"/>
          <a:ext cx="15389370" cy="2418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4895">
                  <a:extLst>
                    <a:ext uri="{9D8B030D-6E8A-4147-A177-3AD203B41FA5}">
                      <a16:colId xmlns:a16="http://schemas.microsoft.com/office/drawing/2014/main" val="266944379"/>
                    </a:ext>
                  </a:extLst>
                </a:gridCol>
                <a:gridCol w="2564895">
                  <a:extLst>
                    <a:ext uri="{9D8B030D-6E8A-4147-A177-3AD203B41FA5}">
                      <a16:colId xmlns:a16="http://schemas.microsoft.com/office/drawing/2014/main" val="3882471880"/>
                    </a:ext>
                  </a:extLst>
                </a:gridCol>
                <a:gridCol w="2564895">
                  <a:extLst>
                    <a:ext uri="{9D8B030D-6E8A-4147-A177-3AD203B41FA5}">
                      <a16:colId xmlns:a16="http://schemas.microsoft.com/office/drawing/2014/main" val="3064172450"/>
                    </a:ext>
                  </a:extLst>
                </a:gridCol>
                <a:gridCol w="2564895">
                  <a:extLst>
                    <a:ext uri="{9D8B030D-6E8A-4147-A177-3AD203B41FA5}">
                      <a16:colId xmlns:a16="http://schemas.microsoft.com/office/drawing/2014/main" val="4009218563"/>
                    </a:ext>
                  </a:extLst>
                </a:gridCol>
                <a:gridCol w="2564895">
                  <a:extLst>
                    <a:ext uri="{9D8B030D-6E8A-4147-A177-3AD203B41FA5}">
                      <a16:colId xmlns:a16="http://schemas.microsoft.com/office/drawing/2014/main" val="1305743023"/>
                    </a:ext>
                  </a:extLst>
                </a:gridCol>
                <a:gridCol w="2564895">
                  <a:extLst>
                    <a:ext uri="{9D8B030D-6E8A-4147-A177-3AD203B41FA5}">
                      <a16:colId xmlns:a16="http://schemas.microsoft.com/office/drawing/2014/main" val="871389808"/>
                    </a:ext>
                  </a:extLst>
                </a:gridCol>
              </a:tblGrid>
              <a:tr h="579097">
                <a:tc>
                  <a:txBody>
                    <a:bodyPr/>
                    <a:lstStyle/>
                    <a:p>
                      <a:r>
                        <a:rPr lang="de-DE" sz="3200" dirty="0"/>
                        <a:t>ungerade KW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FR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860287"/>
                  </a:ext>
                </a:extLst>
              </a:tr>
              <a:tr h="510145">
                <a:tc>
                  <a:txBody>
                    <a:bodyPr/>
                    <a:lstStyle/>
                    <a:p>
                      <a:r>
                        <a:rPr lang="de-DE" sz="2400" dirty="0"/>
                        <a:t>05:00 – 13:30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7964533"/>
                  </a:ext>
                </a:extLst>
              </a:tr>
              <a:tr h="510145">
                <a:tc>
                  <a:txBody>
                    <a:bodyPr/>
                    <a:lstStyle/>
                    <a:p>
                      <a:r>
                        <a:rPr lang="de-DE" sz="2400" dirty="0"/>
                        <a:t>13:30 – 13:45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Wechsel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Wechsel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Wechsel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Wechsel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Wechsel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380232"/>
                  </a:ext>
                </a:extLst>
              </a:tr>
              <a:tr h="818890">
                <a:tc>
                  <a:txBody>
                    <a:bodyPr/>
                    <a:lstStyle/>
                    <a:p>
                      <a:r>
                        <a:rPr lang="de-DE" sz="2400" dirty="0"/>
                        <a:t>13:45 – 22:15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Team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4290565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0EC0488E-2571-AF49-ABA9-382E6589DF97}"/>
              </a:ext>
            </a:extLst>
          </p:cNvPr>
          <p:cNvSpPr txBox="1"/>
          <p:nvPr/>
        </p:nvSpPr>
        <p:spPr>
          <a:xfrm rot="20441627">
            <a:off x="4891426" y="3784932"/>
            <a:ext cx="6480720" cy="1569660"/>
          </a:xfrm>
          <a:prstGeom prst="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9600" b="1" dirty="0">
                <a:solidFill>
                  <a:srgbClr val="C00000"/>
                </a:solidFill>
              </a:rPr>
              <a:t>BEISPIEL</a:t>
            </a:r>
          </a:p>
        </p:txBody>
      </p:sp>
    </p:spTree>
    <p:extLst>
      <p:ext uri="{BB962C8B-B14F-4D97-AF65-F5344CB8AC3E}">
        <p14:creationId xmlns:p14="http://schemas.microsoft.com/office/powerpoint/2010/main" val="1443551005"/>
      </p:ext>
    </p:extLst>
  </p:cSld>
  <p:clrMapOvr>
    <a:masterClrMapping/>
  </p:clrMapOvr>
  <p:transition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Inhaltsplatzhalter 1">
            <a:extLst>
              <a:ext uri="{FF2B5EF4-FFF2-40B4-BE49-F238E27FC236}">
                <a16:creationId xmlns:a16="http://schemas.microsoft.com/office/drawing/2014/main" id="{0BAA4008-B9E7-B749-8BBC-43ABB3A3D7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4238" y="1287463"/>
            <a:ext cx="9340700" cy="7554912"/>
          </a:xfrm>
        </p:spPr>
        <p:txBody>
          <a:bodyPr/>
          <a:lstStyle/>
          <a:p>
            <a:pPr eaLnBrk="1" hangingPunct="1"/>
            <a:r>
              <a:rPr lang="de-DE" altLang="de-DE" sz="2400" dirty="0"/>
              <a:t>Keine Hände schütteln, Hände oft und gründlich waschen (mit Seife)</a:t>
            </a:r>
          </a:p>
          <a:p>
            <a:pPr eaLnBrk="1" hangingPunct="1"/>
            <a:r>
              <a:rPr lang="de-DE" altLang="de-DE" sz="2400" dirty="0"/>
              <a:t>Zwischen den Arbeitsplätzen mind. 1,5 m Schutzabstand</a:t>
            </a:r>
          </a:p>
          <a:p>
            <a:pPr eaLnBrk="1" hangingPunct="1"/>
            <a:r>
              <a:rPr lang="de-DE" altLang="de-DE" sz="2400" dirty="0"/>
              <a:t>Abstand zu anderen Personen mind. 1,5 m</a:t>
            </a:r>
          </a:p>
          <a:p>
            <a:pPr eaLnBrk="1" hangingPunct="1"/>
            <a:r>
              <a:rPr lang="de-DE" altLang="de-DE" sz="2400" dirty="0"/>
              <a:t>Bei mehr als 1 Person im Raum: Mund-Nasen-Bedeckung oder Mund-Nasen-Schutz tragen</a:t>
            </a:r>
          </a:p>
          <a:p>
            <a:pPr eaLnBrk="1" hangingPunct="1"/>
            <a:r>
              <a:rPr lang="de-DE" altLang="de-DE" sz="2400" dirty="0"/>
              <a:t>Maximal 2 Personen in Gemeinschaftsbereichen (Küchen, Aufenthaltsbereichen), Max. 1 Person im Toilettenbereich</a:t>
            </a:r>
          </a:p>
          <a:p>
            <a:pPr eaLnBrk="1" hangingPunct="1"/>
            <a:r>
              <a:rPr lang="de-DE" altLang="de-DE" sz="2400" dirty="0"/>
              <a:t>Stoßlüftung mindestens 1x pro Stunde</a:t>
            </a:r>
          </a:p>
          <a:p>
            <a:pPr eaLnBrk="1" hangingPunct="1"/>
            <a:r>
              <a:rPr lang="de-DE" altLang="de-DE" sz="2400" dirty="0"/>
              <a:t>Handdesinfektion in Firmenfahrzeugen benutzen</a:t>
            </a:r>
          </a:p>
          <a:p>
            <a:pPr eaLnBrk="1" hangingPunct="1"/>
            <a:r>
              <a:rPr lang="de-DE" altLang="de-DE" sz="2400" dirty="0"/>
              <a:t>Innenräume von Firmenfahrzeugen täglich reinigen</a:t>
            </a:r>
          </a:p>
          <a:p>
            <a:pPr eaLnBrk="1" hangingPunct="1"/>
            <a:r>
              <a:rPr lang="de-DE" altLang="de-DE" sz="2400" dirty="0"/>
              <a:t>Fahrgemeinschaften vermeiden (max. 2 Personen pro Fahrzeug und maximaler Abstand)</a:t>
            </a:r>
          </a:p>
          <a:p>
            <a:pPr eaLnBrk="1" hangingPunct="1"/>
            <a:r>
              <a:rPr lang="de-DE" altLang="de-DE" sz="2400" dirty="0"/>
              <a:t>Werkzeuge und Arbeitsmittel werden personenbezogen verwendet</a:t>
            </a:r>
          </a:p>
          <a:p>
            <a:pPr eaLnBrk="1" hangingPunct="1"/>
            <a:r>
              <a:rPr lang="de-DE" altLang="de-DE" sz="2400" dirty="0"/>
              <a:t>Betriebsfremde Personen werden über Schutzmaßnahmen unterrichten und zur Einhaltung verpflichtet</a:t>
            </a:r>
          </a:p>
          <a:p>
            <a:pPr eaLnBrk="1" hangingPunct="1"/>
            <a:r>
              <a:rPr lang="de-DE" altLang="de-DE" sz="2400" dirty="0"/>
              <a:t>Dokumente im </a:t>
            </a:r>
            <a:r>
              <a:rPr lang="de-DE" altLang="de-DE" sz="2400" dirty="0">
                <a:highlight>
                  <a:srgbClr val="FFFF00"/>
                </a:highlight>
              </a:rPr>
              <a:t>Allgemeinen Ordner </a:t>
            </a:r>
            <a:r>
              <a:rPr lang="de-DE" altLang="de-DE" sz="2400" dirty="0"/>
              <a:t>ablegen. </a:t>
            </a:r>
            <a:endParaRPr lang="de-DE" altLang="de-DE" dirty="0">
              <a:highlight>
                <a:srgbClr val="FFFF00"/>
              </a:highlight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36E825F-6844-8A4B-9823-EBDCD7FF6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968" y="108397"/>
            <a:ext cx="15241588" cy="982663"/>
          </a:xfrm>
        </p:spPr>
        <p:txBody>
          <a:bodyPr/>
          <a:lstStyle/>
          <a:p>
            <a:pPr defTabSz="1728216" eaLnBrk="1" fontAlgn="auto" hangingPunct="1">
              <a:spcAft>
                <a:spcPts val="0"/>
              </a:spcAft>
              <a:defRPr/>
            </a:pPr>
            <a:r>
              <a:rPr lang="en-US" sz="3600" dirty="0"/>
              <a:t>MASSNAHMEN AB STUFE 2</a:t>
            </a:r>
            <a:endParaRPr lang="de-DE" sz="36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A30469B-064F-C34A-9564-E883D08F8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5387" y="1577975"/>
            <a:ext cx="6311900" cy="6565900"/>
          </a:xfrm>
          <a:prstGeom prst="rect">
            <a:avLst/>
          </a:prstGeom>
        </p:spPr>
      </p:pic>
    </p:spTree>
  </p:cSld>
  <p:clrMapOvr>
    <a:masterClrMapping/>
  </p:clrMapOvr>
  <p:transition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Inhaltsplatzhalter 1">
            <a:extLst>
              <a:ext uri="{FF2B5EF4-FFF2-40B4-BE49-F238E27FC236}">
                <a16:creationId xmlns:a16="http://schemas.microsoft.com/office/drawing/2014/main" id="{49596D1B-BC5D-E04C-8188-9E4A8AD09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6625" y="1765300"/>
            <a:ext cx="15513050" cy="7554913"/>
          </a:xfrm>
        </p:spPr>
        <p:txBody>
          <a:bodyPr/>
          <a:lstStyle/>
          <a:p>
            <a:pPr eaLnBrk="1" hangingPunct="1"/>
            <a:r>
              <a:rPr lang="de-DE" altLang="de-DE" sz="2400" dirty="0"/>
              <a:t>Die Gefährdungsbeurteilung für Arbeiten in und an abwassertechnischen Anlagen hat ergeben, dass die Arbeiten mit den bekannten Schutzmaßnahmen durchgeführt werden können.</a:t>
            </a:r>
          </a:p>
          <a:p>
            <a:pPr eaLnBrk="1" hangingPunct="1"/>
            <a:r>
              <a:rPr lang="de-DE" altLang="de-DE" sz="2400" dirty="0"/>
              <a:t>Es ist speziell auf Schutzmaßnahmen in Zusammenhang mit Aerosolen zu achten oder Arbeiten im Sprühnebelbereich zu meiden.</a:t>
            </a:r>
          </a:p>
          <a:p>
            <a:pPr eaLnBrk="1" hangingPunct="1"/>
            <a:r>
              <a:rPr lang="de-DE" altLang="de-DE" sz="2400" dirty="0"/>
              <a:t>Beachtung Gefährdungsbeurteilung </a:t>
            </a:r>
            <a:r>
              <a:rPr lang="de-DE" altLang="de-DE" sz="2400" dirty="0">
                <a:highlight>
                  <a:srgbClr val="FFFF00"/>
                </a:highlight>
              </a:rPr>
              <a:t>Mustermann Kanalsanierung </a:t>
            </a:r>
            <a:r>
              <a:rPr lang="de-DE" altLang="de-DE" sz="2400" dirty="0"/>
              <a:t>in Anlehnung an die </a:t>
            </a:r>
            <a:r>
              <a:rPr lang="de-DE" altLang="de-DE" sz="2400" dirty="0">
                <a:hlinkClick r:id="rId3"/>
              </a:rPr>
              <a:t>Empfehlung der DWA.</a:t>
            </a:r>
            <a:endParaRPr lang="de-DE" altLang="de-DE" sz="24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5193FAF-4C8B-2C4D-92D6-9D41381D5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725" y="0"/>
            <a:ext cx="15241588" cy="982663"/>
          </a:xfrm>
        </p:spPr>
        <p:txBody>
          <a:bodyPr/>
          <a:lstStyle/>
          <a:p>
            <a:pPr defTabSz="1728216" eaLnBrk="1" fontAlgn="auto" hangingPunct="1">
              <a:spcAft>
                <a:spcPts val="0"/>
              </a:spcAft>
              <a:defRPr/>
            </a:pPr>
            <a:r>
              <a:rPr lang="de-DE" sz="3600" dirty="0"/>
              <a:t>Gefährdungsbeurteilung Abwasser</a:t>
            </a:r>
          </a:p>
        </p:txBody>
      </p:sp>
    </p:spTree>
  </p:cSld>
  <p:clrMapOvr>
    <a:masterClrMapping/>
  </p:clrMapOvr>
  <p:transition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1">
            <a:extLst>
              <a:ext uri="{FF2B5EF4-FFF2-40B4-BE49-F238E27FC236}">
                <a16:creationId xmlns:a16="http://schemas.microsoft.com/office/drawing/2014/main" id="{0092DBB2-C643-4F4C-B60E-8103FA64F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4238" y="1287463"/>
            <a:ext cx="15513050" cy="7554912"/>
          </a:xfrm>
        </p:spPr>
        <p:txBody>
          <a:bodyPr/>
          <a:lstStyle/>
          <a:p>
            <a:pPr eaLnBrk="1" hangingPunct="1"/>
            <a:r>
              <a:rPr lang="de-DE" altLang="de-DE" sz="2000" dirty="0"/>
              <a:t>Bei einem Verdacht wird der Mitarbeiter/die Mitarbeiterin umgehend nach Hause geschickt und von diesem/dieser eine telefonische Anmeldung beim Hausarzt vorgenommen</a:t>
            </a:r>
          </a:p>
          <a:p>
            <a:pPr eaLnBrk="1" hangingPunct="1"/>
            <a:r>
              <a:rPr lang="de-DE" altLang="de-DE" sz="2000" dirty="0"/>
              <a:t>Die Kontaktflächen im Betrieb (z. B. Arbeitsplatz, Toiletten, Türgriffe, Tastaturen, Telefone) werden von unterwiesenen Reinigungskräften/ Personal zunächst gründlich gereinigt</a:t>
            </a:r>
          </a:p>
          <a:p>
            <a:pPr eaLnBrk="1" hangingPunct="1"/>
            <a:r>
              <a:rPr lang="de-DE" altLang="de-DE" sz="2000" dirty="0"/>
              <a:t>Desinfektion von Oberflächen nach Kontakt/ Berührung durch eine Coronavirus erkrankte (laborbestätigte) Person mit einem geprüften, für Viren geeigneten Desinfektionsmittel</a:t>
            </a:r>
          </a:p>
          <a:p>
            <a:pPr eaLnBrk="1" hangingPunct="1"/>
            <a:r>
              <a:rPr lang="de-DE" altLang="de-DE" sz="2000" dirty="0"/>
              <a:t>Lüftung der Räume, in denen sich eine COVID-19 erkrankte Person aufgehalten hat. Die Fenster hierzu in regelmäßigen Abständen mindestens 30 Minuten vollständig öffnen (nicht kippen)</a:t>
            </a:r>
          </a:p>
          <a:p>
            <a:pPr eaLnBrk="1" hangingPunct="1"/>
            <a:r>
              <a:rPr lang="de-DE" altLang="de-DE" sz="2000" dirty="0"/>
              <a:t>Feststellung, welche Personen sich in unmittelbarer Nähe der Verdachtsperson aufgehalten haben. Diese Information ist wichtig zur Ermittlung der Infektionsketten und muss bei Bedarf dem Gesundheitsamt übermittelt werden. </a:t>
            </a:r>
            <a:r>
              <a:rPr lang="de-DE" altLang="de-DE" sz="2000" dirty="0">
                <a:hlinkClick r:id="rId2"/>
              </a:rPr>
              <a:t>Hinweise des RKI</a:t>
            </a:r>
            <a:endParaRPr lang="de-DE" altLang="de-DE" sz="2000" dirty="0"/>
          </a:p>
          <a:p>
            <a:r>
              <a:rPr lang="de-DE" sz="2000" dirty="0"/>
              <a:t>Der Arzt entscheidet über das weitere Vorgehen und stellt gegebenenfalls eine Krankschreibung aus. In begründeten Verdachtsfällen meldet er den Verdacht vor Bekanntwerden des Testergebnisses an das zuständige Gesundheitsamt. </a:t>
            </a:r>
          </a:p>
          <a:p>
            <a:r>
              <a:rPr lang="de-DE" sz="2000" dirty="0"/>
              <a:t>Bis zum Bekanntwerden des Testergebnisses muss der Mitarbeiter/die Mitarbeiterin in häuslicher Quarantäne bleiben</a:t>
            </a:r>
          </a:p>
          <a:p>
            <a:r>
              <a:rPr lang="de-DE" sz="2000" dirty="0"/>
              <a:t>Bei Bestätigung der Infektion durch ein positives Testergebnis meldet der Arzt das Ergebnis an das Gesundheitsamt. </a:t>
            </a:r>
            <a:r>
              <a:rPr lang="de-DE" sz="2000" b="1" dirty="0"/>
              <a:t>Dieses wendet sich dann an den Betrieb und ordnet weitere Maßnahmen an. </a:t>
            </a:r>
          </a:p>
          <a:p>
            <a:r>
              <a:rPr lang="de-DE" sz="2000" dirty="0"/>
              <a:t>Der Arbeitgeber bleibt in Kontakt mit der/dem Mitarbeitenden, um gegebenenfalls Fragen zu Freistellung, Lohnfortzahlung, Heimarbeit oder Kontaktpersonen zu klären.</a:t>
            </a:r>
          </a:p>
          <a:p>
            <a:r>
              <a:rPr lang="de-DE" sz="2000" dirty="0"/>
              <a:t>Über den Zeitpunkt der Rückkehr zum Arbeitsplatz entscheidet der behandelnde Arzt bzw. das zuständige Gesundheitsamt. </a:t>
            </a:r>
          </a:p>
          <a:p>
            <a:pPr marL="0" indent="0">
              <a:buNone/>
            </a:pPr>
            <a:r>
              <a:rPr lang="de-DE" sz="2000" dirty="0">
                <a:hlinkClick r:id="rId3"/>
              </a:rPr>
              <a:t>Quelle: BG ETEM (Coronavirus SARS-CoV-2: Verdachts-/Erkrankungsfälle im Betrieb)</a:t>
            </a:r>
            <a:endParaRPr lang="de-DE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F00640E-F254-9D4C-A453-FDF732C3F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725" y="0"/>
            <a:ext cx="15241588" cy="982663"/>
          </a:xfrm>
        </p:spPr>
        <p:txBody>
          <a:bodyPr/>
          <a:lstStyle/>
          <a:p>
            <a:pPr defTabSz="1728216" eaLnBrk="1" fontAlgn="auto" hangingPunct="1">
              <a:spcAft>
                <a:spcPts val="0"/>
              </a:spcAft>
              <a:defRPr/>
            </a:pPr>
            <a:r>
              <a:rPr lang="de-DE" dirty="0"/>
              <a:t>Vorgehensweise im Verdachtsfall</a:t>
            </a:r>
          </a:p>
        </p:txBody>
      </p:sp>
    </p:spTree>
  </p:cSld>
  <p:clrMapOvr>
    <a:masterClrMapping/>
  </p:clrMapOvr>
  <p:transition>
    <p:push dir="u"/>
  </p:transition>
</p:sld>
</file>

<file path=ppt/theme/theme1.xml><?xml version="1.0" encoding="utf-8"?>
<a:theme xmlns:a="http://schemas.openxmlformats.org/drawingml/2006/main" name="RSV_master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ISAS_Master-Powerpoint 2019_Acer</Template>
  <TotalTime>0</TotalTime>
  <Words>1183</Words>
  <Application>Microsoft Macintosh PowerPoint</Application>
  <PresentationFormat>Benutzerdefiniert</PresentationFormat>
  <Paragraphs>220</Paragraphs>
  <Slides>10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Courier New</vt:lpstr>
      <vt:lpstr>Wingdings</vt:lpstr>
      <vt:lpstr>RSV_master</vt:lpstr>
      <vt:lpstr>Pandemieplan SARS-CoV-2</vt:lpstr>
      <vt:lpstr> Pandemieplan – Ausgangssituation &amp; Zielsetzung </vt:lpstr>
      <vt:lpstr>Ansprechpartner</vt:lpstr>
      <vt:lpstr>Mehrstufiges Vorgehen  </vt:lpstr>
      <vt:lpstr>Zonenplan</vt:lpstr>
      <vt:lpstr>Schichtplan</vt:lpstr>
      <vt:lpstr>MASSNAHMEN AB STUFE 2</vt:lpstr>
      <vt:lpstr>Gefährdungsbeurteilung Abwasser</vt:lpstr>
      <vt:lpstr>Vorgehensweise im Verdachtsfall</vt:lpstr>
      <vt:lpstr>Nachverfolgung von Kontaktpersonen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subject/>
  <dc:creator>RSV</dc:creator>
  <cp:keywords/>
  <dc:description>Dieses Muster wurde weitergegeben vom RSV e. V. im April 2020. Der Verband übernimmt für die Inhalte keine Gewähr</dc:description>
  <cp:lastModifiedBy>Reinhild Haacker</cp:lastModifiedBy>
  <cp:revision>85</cp:revision>
  <dcterms:created xsi:type="dcterms:W3CDTF">2020-03-17T08:16:14Z</dcterms:created>
  <dcterms:modified xsi:type="dcterms:W3CDTF">2020-04-26T23:28:23Z</dcterms:modified>
  <cp:category/>
</cp:coreProperties>
</file>